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7" r:id="rId3"/>
    <p:sldId id="265" r:id="rId4"/>
    <p:sldId id="279" r:id="rId5"/>
    <p:sldId id="342" r:id="rId6"/>
    <p:sldId id="363" r:id="rId7"/>
    <p:sldId id="278" r:id="rId8"/>
    <p:sldId id="282" r:id="rId9"/>
    <p:sldId id="281" r:id="rId10"/>
    <p:sldId id="283" r:id="rId11"/>
    <p:sldId id="280" r:id="rId12"/>
    <p:sldId id="344" r:id="rId13"/>
    <p:sldId id="285" r:id="rId14"/>
    <p:sldId id="343" r:id="rId15"/>
    <p:sldId id="345" r:id="rId16"/>
    <p:sldId id="328" r:id="rId17"/>
    <p:sldId id="362" r:id="rId18"/>
    <p:sldId id="329" r:id="rId19"/>
    <p:sldId id="330" r:id="rId20"/>
    <p:sldId id="358" r:id="rId21"/>
    <p:sldId id="359" r:id="rId22"/>
    <p:sldId id="351" r:id="rId23"/>
    <p:sldId id="360" r:id="rId24"/>
    <p:sldId id="286" r:id="rId25"/>
    <p:sldId id="361" r:id="rId26"/>
    <p:sldId id="346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82024" autoAdjust="0"/>
  </p:normalViewPr>
  <p:slideViewPr>
    <p:cSldViewPr snapToGrid="0" snapToObjects="1">
      <p:cViewPr varScale="1">
        <p:scale>
          <a:sx n="136" d="100"/>
          <a:sy n="136" d="100"/>
        </p:scale>
        <p:origin x="140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FE67B-F8E5-4CA7-AFD8-D47C9814FC6C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90FEA-93B5-4E16-AFBF-AB96349D4B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2297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4199418"/>
      </p:ext>
    </p:extLst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PAN uses </a:t>
            </a:r>
            <a:r>
              <a:rPr lang="mr-IN" dirty="0"/>
              <a:t>–</a:t>
            </a:r>
            <a:r>
              <a:rPr lang="fr-FR" dirty="0"/>
              <a:t> </a:t>
            </a:r>
            <a:r>
              <a:rPr lang="fr-FR" dirty="0" err="1"/>
              <a:t>IoT</a:t>
            </a:r>
            <a:r>
              <a:rPr lang="fr-FR" dirty="0"/>
              <a:t> Blue </a:t>
            </a:r>
            <a:r>
              <a:rPr lang="fr-FR" dirty="0" err="1"/>
              <a:t>tooth</a:t>
            </a:r>
            <a:r>
              <a:rPr lang="fr-FR" dirty="0"/>
              <a:t>, </a:t>
            </a:r>
            <a:r>
              <a:rPr lang="fr-FR" dirty="0" err="1"/>
              <a:t>Zigbee</a:t>
            </a:r>
            <a:r>
              <a:rPr lang="fr-FR" baseline="0" dirty="0"/>
              <a:t> etc..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/>
              <a:t>Wireless </a:t>
            </a:r>
            <a:r>
              <a:rPr lang="fr-FR" baseline="0" dirty="0" err="1"/>
              <a:t>sensor</a:t>
            </a:r>
            <a:r>
              <a:rPr lang="fr-FR" baseline="0" dirty="0"/>
              <a:t> Networks </a:t>
            </a:r>
            <a:r>
              <a:rPr lang="fr-FR" baseline="0" dirty="0" err="1"/>
              <a:t>such</a:t>
            </a:r>
            <a:r>
              <a:rPr lang="fr-FR" baseline="0" dirty="0"/>
              <a:t> as 6LoWPAN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7973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/>
              <a:t>Unlike</a:t>
            </a:r>
            <a:r>
              <a:rPr lang="fr-FR" dirty="0"/>
              <a:t> </a:t>
            </a:r>
            <a:r>
              <a:rPr lang="fr-FR" dirty="0" err="1"/>
              <a:t>telephony</a:t>
            </a:r>
            <a:r>
              <a:rPr lang="fr-FR" dirty="0"/>
              <a:t>,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number</a:t>
            </a:r>
            <a:r>
              <a:rPr lang="fr-FR" dirty="0"/>
              <a:t> of</a:t>
            </a:r>
            <a:r>
              <a:rPr lang="fr-FR" baseline="0" dirty="0"/>
              <a:t> networks.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1776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Activation by </a:t>
            </a:r>
            <a:r>
              <a:rPr lang="fr-FR" dirty="0" err="1"/>
              <a:t>personalization</a:t>
            </a:r>
            <a:r>
              <a:rPr lang="fr-FR" dirty="0"/>
              <a:t> (ABP)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1776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ABP </a:t>
            </a:r>
            <a:r>
              <a:rPr lang="mr-IN" dirty="0"/>
              <a:t>–</a:t>
            </a:r>
            <a:r>
              <a:rPr lang="fr-FR" dirty="0"/>
              <a:t> </a:t>
            </a:r>
            <a:r>
              <a:rPr lang="fr-FR"/>
              <a:t>Activation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1776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1776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1776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/>
              <a:t>Uplink</a:t>
            </a:r>
            <a:r>
              <a:rPr lang="fr-FR" dirty="0"/>
              <a:t> Frame </a:t>
            </a:r>
            <a:r>
              <a:rPr lang="fr-FR" dirty="0" err="1"/>
              <a:t>contains</a:t>
            </a:r>
            <a:r>
              <a:rPr lang="fr-FR" dirty="0"/>
              <a:t> </a:t>
            </a:r>
            <a:r>
              <a:rPr lang="fr-FR" dirty="0" err="1"/>
              <a:t>NwkID</a:t>
            </a:r>
            <a:r>
              <a:rPr lang="fr-FR" baseline="0" dirty="0"/>
              <a:t>, </a:t>
            </a:r>
            <a:r>
              <a:rPr lang="fr-FR" baseline="0" dirty="0" err="1"/>
              <a:t>which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aseline="0" dirty="0" err="1"/>
              <a:t>derived</a:t>
            </a:r>
            <a:r>
              <a:rPr lang="fr-FR" baseline="0" dirty="0"/>
              <a:t> </a:t>
            </a:r>
            <a:r>
              <a:rPr lang="fr-FR" baseline="0" dirty="0" err="1"/>
              <a:t>from</a:t>
            </a:r>
            <a:r>
              <a:rPr lang="fr-FR" baseline="0" dirty="0"/>
              <a:t> the </a:t>
            </a:r>
            <a:r>
              <a:rPr lang="fr-FR" baseline="0" dirty="0" err="1"/>
              <a:t>NetID</a:t>
            </a:r>
            <a:endParaRPr lang="fr-FR" baseline="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fr-FR" baseline="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/>
              <a:t>The </a:t>
            </a:r>
            <a:r>
              <a:rPr lang="fr-FR" baseline="0" dirty="0" err="1"/>
              <a:t>NetID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aseline="0" dirty="0" err="1"/>
              <a:t>obtained</a:t>
            </a:r>
            <a:r>
              <a:rPr lang="fr-FR" baseline="0" dirty="0"/>
              <a:t> </a:t>
            </a:r>
            <a:r>
              <a:rPr lang="fr-FR" baseline="0" dirty="0" err="1"/>
              <a:t>from</a:t>
            </a:r>
            <a:r>
              <a:rPr lang="fr-FR" baseline="0" dirty="0"/>
              <a:t> the </a:t>
            </a:r>
            <a:r>
              <a:rPr lang="fr-FR" baseline="0" dirty="0" err="1"/>
              <a:t>LoRa</a:t>
            </a:r>
            <a:r>
              <a:rPr lang="fr-FR" baseline="0" dirty="0"/>
              <a:t> alliance. For </a:t>
            </a:r>
            <a:r>
              <a:rPr lang="fr-FR" baseline="0" dirty="0" err="1"/>
              <a:t>roaming</a:t>
            </a:r>
            <a:r>
              <a:rPr lang="fr-FR" baseline="0" dirty="0"/>
              <a:t>, </a:t>
            </a:r>
            <a:r>
              <a:rPr lang="fr-FR" baseline="0" dirty="0" err="1"/>
              <a:t>this</a:t>
            </a:r>
            <a:r>
              <a:rPr lang="fr-FR" baseline="0" dirty="0"/>
              <a:t> identifier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aseline="0" dirty="0" err="1"/>
              <a:t>needed</a:t>
            </a:r>
            <a:r>
              <a:rPr lang="fr-FR" baseline="0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1776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1776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1776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1776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1776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/>
              <a:t>Afnic’s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 on </a:t>
            </a:r>
            <a:r>
              <a:rPr lang="fr-FR" dirty="0" err="1"/>
              <a:t>IoT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2294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1776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1776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17767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17767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17767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17767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1776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64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OID Uses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FR" dirty="0" err="1"/>
              <a:t>Known</a:t>
            </a:r>
            <a:r>
              <a:rPr lang="fr-FR" dirty="0"/>
              <a:t> areas of use </a:t>
            </a:r>
            <a:r>
              <a:rPr lang="fr-FR" dirty="0" err="1"/>
              <a:t>include</a:t>
            </a:r>
            <a:r>
              <a:rPr lang="fr-FR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FR" dirty="0"/>
              <a:t>Extensive use in </a:t>
            </a:r>
            <a:r>
              <a:rPr lang="fr-FR" dirty="0" err="1"/>
              <a:t>security</a:t>
            </a:r>
            <a:r>
              <a:rPr lang="fr-FR" dirty="0"/>
              <a:t> in IETF, Rec. ITU-T X.500, ISO/IEC, RSA and NIST </a:t>
            </a:r>
            <a:r>
              <a:rPr lang="fr-FR" dirty="0" err="1"/>
              <a:t>encryption</a:t>
            </a:r>
            <a:r>
              <a:rPr lang="fr-FR" dirty="0"/>
              <a:t> </a:t>
            </a:r>
            <a:r>
              <a:rPr lang="fr-FR" dirty="0" err="1"/>
              <a:t>algorithms</a:t>
            </a:r>
            <a:r>
              <a:rPr lang="fr-FR" dirty="0"/>
              <a:t>, etc.;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FR" dirty="0"/>
              <a:t>extensive use in e-</a:t>
            </a:r>
            <a:r>
              <a:rPr lang="fr-FR" dirty="0" err="1"/>
              <a:t>health</a:t>
            </a:r>
            <a:r>
              <a:rPr lang="fr-FR" dirty="0"/>
              <a:t> standards;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FR" dirty="0"/>
              <a:t>extensive use for network management (Management Information Bases, MIBS);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FR" dirty="0"/>
              <a:t>use </a:t>
            </a:r>
            <a:r>
              <a:rPr lang="fr-FR" dirty="0" err="1"/>
              <a:t>related</a:t>
            </a:r>
            <a:r>
              <a:rPr lang="fr-FR" dirty="0"/>
              <a:t> to RFID tags;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FR" dirty="0" err="1"/>
              <a:t>emerging</a:t>
            </a:r>
            <a:r>
              <a:rPr lang="fr-FR" dirty="0"/>
              <a:t> use for the Common </a:t>
            </a:r>
            <a:r>
              <a:rPr lang="fr-FR" dirty="0" err="1"/>
              <a:t>Alerting</a:t>
            </a:r>
            <a:r>
              <a:rPr lang="fr-FR" dirty="0"/>
              <a:t> Protocol for </a:t>
            </a:r>
            <a:r>
              <a:rPr lang="fr-FR" dirty="0" err="1"/>
              <a:t>disaster</a:t>
            </a:r>
            <a:r>
              <a:rPr lang="fr-FR" dirty="0"/>
              <a:t> notification: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FR" dirty="0"/>
              <a:t>use for </a:t>
            </a:r>
            <a:r>
              <a:rPr lang="fr-FR" dirty="0" err="1"/>
              <a:t>cybersecurity</a:t>
            </a:r>
            <a:r>
              <a:rPr lang="fr-FR" dirty="0"/>
              <a:t> </a:t>
            </a:r>
            <a:r>
              <a:rPr lang="fr-FR" dirty="0" err="1"/>
              <a:t>alerts</a:t>
            </a:r>
            <a:r>
              <a:rPr lang="fr-F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FR" dirty="0" err="1"/>
              <a:t>https</a:t>
            </a:r>
            <a:r>
              <a:rPr lang="fr-FR" dirty="0"/>
              <a:t>://</a:t>
            </a:r>
            <a:r>
              <a:rPr lang="fr-FR" dirty="0" err="1"/>
              <a:t>www.doi.org</a:t>
            </a:r>
            <a:r>
              <a:rPr lang="fr-FR" dirty="0"/>
              <a:t>/</a:t>
            </a:r>
            <a:r>
              <a:rPr lang="fr-FR" dirty="0" err="1"/>
              <a:t>factsheets</a:t>
            </a:r>
            <a:r>
              <a:rPr lang="fr-FR" dirty="0"/>
              <a:t>/</a:t>
            </a:r>
            <a:r>
              <a:rPr lang="fr-FR" dirty="0" err="1"/>
              <a:t>DOIHandle.html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1776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1776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646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Rat </a:t>
            </a:r>
            <a:r>
              <a:rPr lang="fr-FR" dirty="0" err="1"/>
              <a:t>catching</a:t>
            </a:r>
            <a:r>
              <a:rPr lang="fr-FR" dirty="0"/>
              <a:t> in </a:t>
            </a:r>
            <a:r>
              <a:rPr lang="fr-FR" dirty="0" err="1"/>
              <a:t>Warehouses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1776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1776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FR" dirty="0" err="1"/>
              <a:t>Need</a:t>
            </a:r>
            <a:r>
              <a:rPr lang="fr-FR" dirty="0"/>
              <a:t> for</a:t>
            </a:r>
            <a:r>
              <a:rPr lang="fr-FR" baseline="0" dirty="0"/>
              <a:t> </a:t>
            </a:r>
            <a:r>
              <a:rPr lang="fr-FR" baseline="0" dirty="0" err="1"/>
              <a:t>each</a:t>
            </a:r>
            <a:r>
              <a:rPr lang="fr-FR" baseline="0" dirty="0"/>
              <a:t> servers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1776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ur deux lignes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2000250" y="0"/>
            <a:ext cx="5143500" cy="5143500"/>
          </a:xfrm>
          <a:prstGeom prst="ellipse">
            <a:avLst/>
          </a:prstGeom>
          <a:noFill/>
          <a:ln w="9525" cap="flat" cmpd="sng">
            <a:solidFill>
              <a:srgbClr val="AFDE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3382750" y="-1299500"/>
            <a:ext cx="2382300" cy="2084100"/>
          </a:xfrm>
          <a:prstGeom prst="ellipse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3382750" y="4334250"/>
            <a:ext cx="2382300" cy="2084100"/>
          </a:xfrm>
          <a:prstGeom prst="ellipse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491650" y="491400"/>
            <a:ext cx="4160700" cy="4160700"/>
          </a:xfrm>
          <a:prstGeom prst="ellipse">
            <a:avLst/>
          </a:prstGeom>
          <a:noFill/>
          <a:ln w="9525" cap="flat" cmpd="sng">
            <a:solidFill>
              <a:srgbClr val="AFDE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2921850" y="921600"/>
            <a:ext cx="3300300" cy="3300300"/>
          </a:xfrm>
          <a:prstGeom prst="ellipse">
            <a:avLst/>
          </a:prstGeom>
          <a:noFill/>
          <a:ln w="9525" cap="flat" cmpd="sng">
            <a:solidFill>
              <a:srgbClr val="AFDE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3420525" y="1238325"/>
            <a:ext cx="2522400" cy="2522100"/>
          </a:xfrm>
          <a:prstGeom prst="ellipse">
            <a:avLst/>
          </a:prstGeom>
          <a:solidFill>
            <a:srgbClr val="E7F4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1495050" y="1570550"/>
            <a:ext cx="702300" cy="756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157775" y="491400"/>
            <a:ext cx="173100" cy="173100"/>
          </a:xfrm>
          <a:prstGeom prst="ellipse">
            <a:avLst/>
          </a:prstGeom>
          <a:solidFill>
            <a:srgbClr val="F04E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5551700" y="3727900"/>
            <a:ext cx="213300" cy="213300"/>
          </a:xfrm>
          <a:prstGeom prst="ellipse">
            <a:avLst/>
          </a:prstGeom>
          <a:solidFill>
            <a:srgbClr val="F9E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3703150" y="4402925"/>
            <a:ext cx="286800" cy="286800"/>
          </a:xfrm>
          <a:prstGeom prst="ellipse">
            <a:avLst/>
          </a:prstGeom>
          <a:solidFill>
            <a:srgbClr val="41B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Shape 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95050" y="3352700"/>
            <a:ext cx="1623425" cy="7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1362825" y="1646150"/>
            <a:ext cx="7124400" cy="20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406025" y="1102400"/>
            <a:ext cx="65514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3294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3294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3294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3294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3294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3294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3294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3294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3294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- première partie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-1296225" y="3969100"/>
            <a:ext cx="2402700" cy="2502300"/>
          </a:xfrm>
          <a:prstGeom prst="ellipse">
            <a:avLst/>
          </a:prstGeom>
          <a:noFill/>
          <a:ln w="228600" cap="flat" cmpd="sng">
            <a:solidFill>
              <a:srgbClr val="1329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-92917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13294B"/>
                </a:solidFill>
              </a:defRPr>
            </a:lvl1pPr>
            <a:lvl2pPr lvl="1">
              <a:buNone/>
              <a:defRPr>
                <a:solidFill>
                  <a:srgbClr val="13294B"/>
                </a:solidFill>
              </a:defRPr>
            </a:lvl2pPr>
            <a:lvl3pPr lvl="2">
              <a:buNone/>
              <a:defRPr>
                <a:solidFill>
                  <a:srgbClr val="13294B"/>
                </a:solidFill>
              </a:defRPr>
            </a:lvl3pPr>
            <a:lvl4pPr lvl="3">
              <a:buNone/>
              <a:defRPr>
                <a:solidFill>
                  <a:srgbClr val="13294B"/>
                </a:solidFill>
              </a:defRPr>
            </a:lvl4pPr>
            <a:lvl5pPr lvl="4">
              <a:buNone/>
              <a:defRPr>
                <a:solidFill>
                  <a:srgbClr val="13294B"/>
                </a:solidFill>
              </a:defRPr>
            </a:lvl5pPr>
            <a:lvl6pPr lvl="5">
              <a:buNone/>
              <a:defRPr>
                <a:solidFill>
                  <a:srgbClr val="13294B"/>
                </a:solidFill>
              </a:defRPr>
            </a:lvl6pPr>
            <a:lvl7pPr lvl="6">
              <a:buNone/>
              <a:defRPr>
                <a:solidFill>
                  <a:srgbClr val="13294B"/>
                </a:solidFill>
              </a:defRPr>
            </a:lvl7pPr>
            <a:lvl8pPr lvl="7">
              <a:buNone/>
              <a:defRPr>
                <a:solidFill>
                  <a:srgbClr val="13294B"/>
                </a:solidFill>
              </a:defRPr>
            </a:lvl8pPr>
            <a:lvl9pPr lvl="8">
              <a:buNone/>
              <a:defRPr>
                <a:solidFill>
                  <a:srgbClr val="13294B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80" name="Shape 80"/>
          <p:cNvSpPr/>
          <p:nvPr/>
        </p:nvSpPr>
        <p:spPr>
          <a:xfrm>
            <a:off x="6471125" y="-2592475"/>
            <a:ext cx="3348300" cy="3486900"/>
          </a:xfrm>
          <a:prstGeom prst="ellipse">
            <a:avLst/>
          </a:prstGeom>
          <a:noFill/>
          <a:ln w="228600" cap="flat" cmpd="sng">
            <a:solidFill>
              <a:srgbClr val="F04E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</p:txBody>
      </p:sp>
      <p:sp>
        <p:nvSpPr>
          <p:cNvPr id="81" name="Shape 81"/>
          <p:cNvSpPr/>
          <p:nvPr/>
        </p:nvSpPr>
        <p:spPr>
          <a:xfrm>
            <a:off x="2622650" y="3778175"/>
            <a:ext cx="894300" cy="150600"/>
          </a:xfrm>
          <a:prstGeom prst="rect">
            <a:avLst/>
          </a:prstGeom>
          <a:solidFill>
            <a:srgbClr val="41B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2512125" y="1461800"/>
            <a:ext cx="62265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e en page personnalisée 2">
  <p:cSld name="Mise en page personnalisée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0" y="150"/>
            <a:ext cx="5056500" cy="5143500"/>
          </a:xfrm>
          <a:prstGeom prst="rect">
            <a:avLst/>
          </a:prstGeom>
          <a:solidFill>
            <a:srgbClr val="F9E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9E547"/>
              </a:solidFill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5176125" y="305775"/>
            <a:ext cx="38634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1C1C1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1C1C1B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1C1C1B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1C1C1B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1C1C1B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1C1C1B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1C1C1B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1C1C1B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1C1C1B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ubTitle" idx="1"/>
          </p:nvPr>
        </p:nvSpPr>
        <p:spPr>
          <a:xfrm>
            <a:off x="5798775" y="708675"/>
            <a:ext cx="26181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99999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99999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99999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99999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99999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99999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99999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99999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title" idx="2"/>
          </p:nvPr>
        </p:nvSpPr>
        <p:spPr>
          <a:xfrm>
            <a:off x="6384350" y="1545225"/>
            <a:ext cx="25326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1C1C1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1C1C1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1C1C1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1C1C1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1C1C1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1C1C1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1C1C1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1C1C1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1C1C1B"/>
                </a:solidFill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ubTitle" idx="3"/>
          </p:nvPr>
        </p:nvSpPr>
        <p:spPr>
          <a:xfrm>
            <a:off x="6384350" y="1818225"/>
            <a:ext cx="26181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99999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99999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99999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99999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99999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99999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99999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99999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title" idx="4"/>
          </p:nvPr>
        </p:nvSpPr>
        <p:spPr>
          <a:xfrm>
            <a:off x="6384350" y="2498750"/>
            <a:ext cx="25326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1C1C1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1C1C1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1C1C1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1C1C1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1C1C1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1C1C1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1C1C1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1C1C1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1C1C1B"/>
                </a:solidFill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ubTitle" idx="5"/>
          </p:nvPr>
        </p:nvSpPr>
        <p:spPr>
          <a:xfrm>
            <a:off x="6384350" y="2743675"/>
            <a:ext cx="26181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99999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99999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99999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99999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99999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99999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99999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99999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title" idx="6"/>
          </p:nvPr>
        </p:nvSpPr>
        <p:spPr>
          <a:xfrm>
            <a:off x="6384350" y="3452275"/>
            <a:ext cx="25326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1C1C1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1C1C1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1C1C1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1C1C1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1C1C1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1C1C1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1C1C1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1C1C1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1C1C1B"/>
                </a:solidFill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subTitle" idx="7"/>
          </p:nvPr>
        </p:nvSpPr>
        <p:spPr>
          <a:xfrm>
            <a:off x="6384350" y="3704550"/>
            <a:ext cx="26181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99999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99999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99999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99999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99999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99999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99999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99999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5525000" y="1610900"/>
            <a:ext cx="664200" cy="664200"/>
          </a:xfrm>
          <a:prstGeom prst="ellipse">
            <a:avLst/>
          </a:prstGeom>
          <a:solidFill>
            <a:srgbClr val="41B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5525000" y="2571775"/>
            <a:ext cx="664200" cy="664200"/>
          </a:xfrm>
          <a:prstGeom prst="ellipse">
            <a:avLst/>
          </a:prstGeom>
          <a:solidFill>
            <a:srgbClr val="41B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5525000" y="3532650"/>
            <a:ext cx="664200" cy="664200"/>
          </a:xfrm>
          <a:prstGeom prst="ellipse">
            <a:avLst/>
          </a:prstGeom>
          <a:solidFill>
            <a:srgbClr val="41B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118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+ Texte">
  <p:cSld name="Titre + Text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b="1">
                <a:solidFill>
                  <a:srgbClr val="00B050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5" name="Shape 85"/>
          <p:cNvSpPr/>
          <p:nvPr/>
        </p:nvSpPr>
        <p:spPr>
          <a:xfrm>
            <a:off x="-1296225" y="3969100"/>
            <a:ext cx="2402700" cy="2502300"/>
          </a:xfrm>
          <a:prstGeom prst="ellipse">
            <a:avLst/>
          </a:prstGeom>
          <a:noFill/>
          <a:ln w="228600" cap="flat" cmpd="sng">
            <a:solidFill>
              <a:srgbClr val="1329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</p:txBody>
      </p:sp>
      <p:sp>
        <p:nvSpPr>
          <p:cNvPr id="86" name="Shape 86"/>
          <p:cNvSpPr/>
          <p:nvPr/>
        </p:nvSpPr>
        <p:spPr>
          <a:xfrm>
            <a:off x="7415675" y="-2110150"/>
            <a:ext cx="3348300" cy="3486900"/>
          </a:xfrm>
          <a:prstGeom prst="ellipse">
            <a:avLst/>
          </a:prstGeom>
          <a:noFill/>
          <a:ln w="76200" cap="flat" cmpd="sng">
            <a:solidFill>
              <a:srgbClr val="41B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</p:txBody>
      </p:sp>
      <p:sp>
        <p:nvSpPr>
          <p:cNvPr id="87" name="Shape 87"/>
          <p:cNvSpPr/>
          <p:nvPr/>
        </p:nvSpPr>
        <p:spPr>
          <a:xfrm>
            <a:off x="1337575" y="894325"/>
            <a:ext cx="621900" cy="120600"/>
          </a:xfrm>
          <a:prstGeom prst="rect">
            <a:avLst/>
          </a:prstGeom>
          <a:solidFill>
            <a:srgbClr val="41B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277250" y="185700"/>
            <a:ext cx="71952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1277250" y="1235925"/>
            <a:ext cx="6400800" cy="10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 i="1"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90" name="Shape 90"/>
          <p:cNvSpPr txBox="1">
            <a:spLocks noGrp="1"/>
          </p:cNvSpPr>
          <p:nvPr>
            <p:ph type="subTitle" idx="2"/>
          </p:nvPr>
        </p:nvSpPr>
        <p:spPr>
          <a:xfrm>
            <a:off x="2452900" y="4200175"/>
            <a:ext cx="5877300" cy="10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rgbClr val="41B6E6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3"/>
          </p:nvPr>
        </p:nvSpPr>
        <p:spPr>
          <a:xfrm>
            <a:off x="1277250" y="2507000"/>
            <a:ext cx="6039000" cy="14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034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71" r:id="rId3"/>
    <p:sldLayoutId id="2147483672" r:id="rId4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dirty="0"/>
              <a:t>DNS usage in LoRaWAN</a:t>
            </a:r>
            <a:endParaRPr dirty="0">
              <a:solidFill>
                <a:srgbClr val="41B6E6"/>
              </a:solidFill>
            </a:endParaRPr>
          </a:p>
        </p:txBody>
      </p:sp>
      <p:sp>
        <p:nvSpPr>
          <p:cNvPr id="215" name="Shape 21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Oct. 2018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277250" y="78952"/>
            <a:ext cx="71952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3000" dirty="0"/>
              <a:t>Why LoRa-alliance chose DNS?</a:t>
            </a:r>
            <a:endParaRPr sz="3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10</a:t>
            </a:fld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60" y="1627909"/>
            <a:ext cx="5661660" cy="308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16866" y="1156277"/>
            <a:ext cx="667693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dk1"/>
                </a:solidFill>
              </a:rPr>
              <a:t>A </a:t>
            </a:r>
            <a:r>
              <a:rPr lang="fr-FR" sz="2000" dirty="0" err="1">
                <a:solidFill>
                  <a:schemeClr val="dk1"/>
                </a:solidFill>
              </a:rPr>
              <a:t>scalable</a:t>
            </a:r>
            <a:r>
              <a:rPr lang="fr-FR" sz="2000" dirty="0">
                <a:solidFill>
                  <a:schemeClr val="dk1"/>
                </a:solidFill>
              </a:rPr>
              <a:t> model</a:t>
            </a:r>
            <a:endParaRPr lang="fr-FR" sz="1600" dirty="0">
              <a:solidFill>
                <a:schemeClr val="dk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318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277250" y="40852"/>
            <a:ext cx="71952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800" dirty="0"/>
              <a:t>DNS usage in LoRaWAN Specs</a:t>
            </a:r>
            <a:endParaRPr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11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416866" y="1156277"/>
            <a:ext cx="667693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dk1"/>
                </a:solidFill>
              </a:rPr>
              <a:t>OTA activation</a:t>
            </a:r>
            <a:endParaRPr lang="fr-FR" sz="1600" dirty="0">
              <a:solidFill>
                <a:schemeClr val="dk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dk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dk1"/>
                </a:solidFill>
              </a:rPr>
              <a:t>Roaming – either passive or </a:t>
            </a:r>
            <a:r>
              <a:rPr lang="en-US" sz="2000" dirty="0">
                <a:solidFill>
                  <a:schemeClr val="dk1"/>
                </a:solidFill>
              </a:rPr>
              <a:t>handover</a:t>
            </a:r>
            <a:r>
              <a:rPr lang="fr-FR" sz="2000" dirty="0">
                <a:solidFill>
                  <a:schemeClr val="dk1"/>
                </a:solidFill>
              </a:rPr>
              <a:t> </a:t>
            </a:r>
            <a:r>
              <a:rPr lang="en-US" sz="2000" dirty="0">
                <a:solidFill>
                  <a:schemeClr val="dk1"/>
                </a:solidFill>
              </a:rPr>
              <a:t>roaming</a:t>
            </a:r>
            <a:endParaRPr lang="en-US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31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277250" y="-35348"/>
            <a:ext cx="71952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800" dirty="0"/>
              <a:t>Pre-provisioning needed  before OTAA</a:t>
            </a:r>
            <a:endParaRPr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12</a:t>
            </a:fld>
            <a:endParaRPr lang="fr-FR" dirty="0"/>
          </a:p>
        </p:txBody>
      </p:sp>
      <p:pic>
        <p:nvPicPr>
          <p:cNvPr id="6" name="Picture 10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77"/>
          <a:stretch/>
        </p:blipFill>
        <p:spPr>
          <a:xfrm>
            <a:off x="3305536" y="1225429"/>
            <a:ext cx="504463" cy="8395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65085" y="1390933"/>
            <a:ext cx="1810875" cy="674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017061" y="1497613"/>
            <a:ext cx="16903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Device contains the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DevEUI, NwkKey, AppKey, JoinEUI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3686093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965085" y="3665481"/>
            <a:ext cx="1810875" cy="674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017061" y="3825501"/>
            <a:ext cx="1690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Appserver contains the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DevEUI, AppKey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2656508"/>
            <a:ext cx="603233" cy="54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956782" y="2590091"/>
            <a:ext cx="1810875" cy="674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008758" y="2750111"/>
            <a:ext cx="1690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Network server contains the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DevEUI, NwkKey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70685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277250" y="40852"/>
            <a:ext cx="71952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dirty="0"/>
              <a:t>OTAA via DNS for device ‘1’</a:t>
            </a:r>
            <a:endParaRPr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13</a:t>
            </a:fld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" y="1266190"/>
            <a:ext cx="8575040" cy="33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571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277250" y="40852"/>
            <a:ext cx="71952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dirty="0"/>
              <a:t>OTAA via DNS for device ‘2’</a:t>
            </a:r>
            <a:endParaRPr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14</a:t>
            </a:fld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1160463"/>
            <a:ext cx="8473440" cy="348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173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277250" y="10372"/>
            <a:ext cx="71952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800" dirty="0"/>
              <a:t>Information in the device after </a:t>
            </a:r>
            <a:br>
              <a:rPr lang="fr-FR" sz="2800" dirty="0"/>
            </a:br>
            <a:r>
              <a:rPr lang="fr-FR" sz="2800" dirty="0"/>
              <a:t>OTAA</a:t>
            </a:r>
            <a:endParaRPr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15</a:t>
            </a:fld>
            <a:endParaRPr lang="fr-FR" dirty="0"/>
          </a:p>
        </p:txBody>
      </p:sp>
      <p:pic>
        <p:nvPicPr>
          <p:cNvPr id="6" name="Picture 10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77"/>
          <a:stretch/>
        </p:blipFill>
        <p:spPr>
          <a:xfrm>
            <a:off x="3023500" y="2256870"/>
            <a:ext cx="573140" cy="9538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51725" y="2213893"/>
            <a:ext cx="2184255" cy="10398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948481" y="2312953"/>
            <a:ext cx="16903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Device contains the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DevEUI, NwkKey, AppKey, JoinEUI, </a:t>
            </a:r>
            <a:r>
              <a:rPr lang="en-US" sz="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S PGothic"/>
              </a:rPr>
              <a:t>JoinNonce, </a:t>
            </a:r>
            <a:r>
              <a:rPr lang="en-US" sz="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S PGothic"/>
              </a:rPr>
              <a:t>NetID</a:t>
            </a:r>
            <a:r>
              <a:rPr lang="en-US" sz="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S PGothic"/>
              </a:rPr>
              <a:t>, DevAddr</a:t>
            </a:r>
            <a:r>
              <a:rPr lang="en-US" sz="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S PGothic"/>
              </a:rPr>
              <a:t> </a:t>
            </a:r>
            <a:r>
              <a:rPr lang="en-US" sz="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S PGothic"/>
              </a:rPr>
              <a:t>, NwkSIntKeyUp, NwkSIntKeyDwn, NwkSEncKey, AppSKey</a:t>
            </a:r>
            <a:endParaRPr lang="en-US" sz="900" spc="-1" dirty="0">
              <a:uFill>
                <a:solidFill>
                  <a:srgbClr val="FFFFFF"/>
                </a:solidFill>
              </a:uFill>
            </a:endParaRPr>
          </a:p>
          <a:p>
            <a:pPr algn="ctr"/>
            <a:endParaRPr lang="en-US" sz="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20960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277250" y="-101183"/>
            <a:ext cx="71952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dirty="0"/>
              <a:t>Passive roaming scenario </a:t>
            </a:r>
            <a:br>
              <a:rPr lang="fr-FR" dirty="0"/>
            </a:br>
            <a:r>
              <a:rPr lang="fr-FR" dirty="0"/>
              <a:t>using DNS</a:t>
            </a:r>
            <a:endParaRPr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16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1136020" y="892298"/>
            <a:ext cx="6278200" cy="3780000"/>
            <a:chOff x="899800" y="1136138"/>
            <a:chExt cx="6278200" cy="3858142"/>
          </a:xfrm>
        </p:grpSpPr>
        <p:sp>
          <p:nvSpPr>
            <p:cNvPr id="14" name="Line 3"/>
            <p:cNvSpPr/>
            <p:nvPr/>
          </p:nvSpPr>
          <p:spPr>
            <a:xfrm>
              <a:off x="899800" y="2428560"/>
              <a:ext cx="0" cy="2520000"/>
            </a:xfrm>
            <a:prstGeom prst="line">
              <a:avLst/>
            </a:prstGeom>
            <a:ln w="28440">
              <a:rou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/>
          </p:style>
        </p:sp>
        <p:sp>
          <p:nvSpPr>
            <p:cNvPr id="15" name="CustomShape 7"/>
            <p:cNvSpPr/>
            <p:nvPr/>
          </p:nvSpPr>
          <p:spPr>
            <a:xfrm>
              <a:off x="904368" y="2536208"/>
              <a:ext cx="1352407" cy="511408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chemeClr val="accent6"/>
              </a:solidFill>
              <a:custDash>
                <a:ds d="300000" sp="100000"/>
              </a:custDash>
              <a:round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1" name="Line 3"/>
            <p:cNvSpPr/>
            <p:nvPr/>
          </p:nvSpPr>
          <p:spPr>
            <a:xfrm>
              <a:off x="2267744" y="2474280"/>
              <a:ext cx="0" cy="2520000"/>
            </a:xfrm>
            <a:prstGeom prst="line">
              <a:avLst/>
            </a:prstGeom>
            <a:ln w="28440">
              <a:rou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/>
          </p:style>
        </p:sp>
        <p:sp>
          <p:nvSpPr>
            <p:cNvPr id="22" name="Line 3"/>
            <p:cNvSpPr/>
            <p:nvPr/>
          </p:nvSpPr>
          <p:spPr>
            <a:xfrm>
              <a:off x="4139952" y="2399544"/>
              <a:ext cx="0" cy="2520000"/>
            </a:xfrm>
            <a:prstGeom prst="line">
              <a:avLst/>
            </a:prstGeom>
            <a:ln w="28440">
              <a:rou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/>
          </p:style>
        </p:sp>
        <p:sp>
          <p:nvSpPr>
            <p:cNvPr id="23" name="Line 3"/>
            <p:cNvSpPr/>
            <p:nvPr/>
          </p:nvSpPr>
          <p:spPr>
            <a:xfrm>
              <a:off x="5940152" y="2399544"/>
              <a:ext cx="0" cy="2520000"/>
            </a:xfrm>
            <a:prstGeom prst="line">
              <a:avLst/>
            </a:prstGeom>
            <a:ln w="28440">
              <a:rou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/>
          </p:style>
        </p:sp>
        <p:sp>
          <p:nvSpPr>
            <p:cNvPr id="24" name="Line 3"/>
            <p:cNvSpPr/>
            <p:nvPr/>
          </p:nvSpPr>
          <p:spPr>
            <a:xfrm>
              <a:off x="7178000" y="2399544"/>
              <a:ext cx="0" cy="2520000"/>
            </a:xfrm>
            <a:prstGeom prst="line">
              <a:avLst/>
            </a:prstGeom>
            <a:ln w="28440">
              <a:rou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/>
          </p:style>
        </p:sp>
        <p:sp>
          <p:nvSpPr>
            <p:cNvPr id="25" name="CustomShape 7"/>
            <p:cNvSpPr/>
            <p:nvPr/>
          </p:nvSpPr>
          <p:spPr>
            <a:xfrm>
              <a:off x="2310367" y="3068645"/>
              <a:ext cx="1857213" cy="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chemeClr val="accent6"/>
              </a:solidFill>
              <a:custDash>
                <a:ds d="300000" sp="100000"/>
              </a:custDash>
              <a:round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6" name="CustomShape 7"/>
            <p:cNvSpPr/>
            <p:nvPr/>
          </p:nvSpPr>
          <p:spPr>
            <a:xfrm>
              <a:off x="4167580" y="3221044"/>
              <a:ext cx="2988000" cy="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chemeClr val="accent6"/>
              </a:solidFill>
              <a:custDash>
                <a:ds d="300000" sp="100000"/>
              </a:custDash>
              <a:round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7" name="Rectangle 26"/>
            <p:cNvSpPr/>
            <p:nvPr/>
          </p:nvSpPr>
          <p:spPr>
            <a:xfrm>
              <a:off x="4211960" y="3048196"/>
              <a:ext cx="1807824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800" b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Times New Roman"/>
                  <a:ea typeface="MS PGothic"/>
                </a:rPr>
                <a:t> </a:t>
              </a:r>
              <a:r>
                <a:rPr lang="en-US" sz="8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Times New Roman"/>
                  <a:ea typeface="MS PGothic"/>
                </a:rPr>
                <a:t>Get IP address of the Operator ‘A’</a:t>
              </a:r>
              <a:endParaRPr lang="fr-FR" dirty="0"/>
            </a:p>
          </p:txBody>
        </p:sp>
        <p:sp>
          <p:nvSpPr>
            <p:cNvPr id="29" name="CustomShape 7"/>
            <p:cNvSpPr/>
            <p:nvPr/>
          </p:nvSpPr>
          <p:spPr>
            <a:xfrm>
              <a:off x="4139952" y="3407656"/>
              <a:ext cx="2988000" cy="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chemeClr val="accent6"/>
              </a:solidFill>
              <a:custDash>
                <a:ds d="300000" sp="100000"/>
              </a:custDash>
              <a:round/>
              <a:headEnd type="triangle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30" name="Rectangle 29"/>
            <p:cNvSpPr/>
            <p:nvPr/>
          </p:nvSpPr>
          <p:spPr>
            <a:xfrm>
              <a:off x="4283968" y="3408236"/>
              <a:ext cx="1807824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800" b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Times New Roman"/>
                  <a:ea typeface="MS PGothic"/>
                </a:rPr>
                <a:t> </a:t>
              </a:r>
              <a:r>
                <a:rPr lang="en-US" sz="8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Times New Roman"/>
                  <a:ea typeface="MS PGothic"/>
                </a:rPr>
                <a:t>IP address of the Operator ‘A’</a:t>
              </a:r>
              <a:endParaRPr lang="fr-FR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339752" y="3119624"/>
              <a:ext cx="1800200" cy="34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800" b="1" spc="-1" dirty="0">
                  <a:solidFill>
                    <a:srgbClr val="7030A0"/>
                  </a:solidFill>
                  <a:uFill>
                    <a:solidFill>
                      <a:srgbClr val="FFFFFF"/>
                    </a:solidFill>
                  </a:uFill>
                  <a:latin typeface="Book Antiqua" panose="02040602050305030304" pitchFamily="18" charset="0"/>
                  <a:ea typeface="MS PGothic"/>
                </a:rPr>
                <a:t>But, the GW forwards</a:t>
              </a:r>
              <a:endParaRPr lang="en-US" sz="800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Book Antiqua" panose="02040602050305030304" pitchFamily="18" charset="0"/>
              </a:endParaRPr>
            </a:p>
            <a:p>
              <a:pPr lvl="0" algn="ctr"/>
              <a:r>
                <a:rPr lang="en-US" sz="800" b="1" spc="-1" dirty="0">
                  <a:solidFill>
                    <a:srgbClr val="7030A0"/>
                  </a:solidFill>
                  <a:uFill>
                    <a:solidFill>
                      <a:srgbClr val="FFFFFF"/>
                    </a:solidFill>
                  </a:uFill>
                  <a:latin typeface="Book Antiqua" panose="02040602050305030304" pitchFamily="18" charset="0"/>
                  <a:ea typeface="MS PGothic"/>
                </a:rPr>
                <a:t>the “packet” to  Operator ‘B’</a:t>
              </a:r>
              <a:endParaRPr lang="en-US" sz="800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rot="1314676">
              <a:off x="1258476" y="2611573"/>
              <a:ext cx="74405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Times New Roman"/>
                  <a:ea typeface="MS PGothic"/>
                </a:rPr>
                <a:t>Packet uplink</a:t>
              </a:r>
              <a:endParaRPr lang="fr-FR" sz="8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30387" y="3695688"/>
              <a:ext cx="74405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Times New Roman"/>
                  <a:ea typeface="MS PGothic"/>
                </a:rPr>
                <a:t>Packet uplink</a:t>
              </a:r>
              <a:endParaRPr lang="fr-FR" sz="800" dirty="0"/>
            </a:p>
          </p:txBody>
        </p:sp>
        <p:sp>
          <p:nvSpPr>
            <p:cNvPr id="35" name="CustomShape 7"/>
            <p:cNvSpPr/>
            <p:nvPr/>
          </p:nvSpPr>
          <p:spPr>
            <a:xfrm>
              <a:off x="4145140" y="3893015"/>
              <a:ext cx="1800000" cy="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chemeClr val="accent6"/>
              </a:solidFill>
              <a:custDash>
                <a:ds d="300000" sp="100000"/>
              </a:custDash>
              <a:round/>
              <a:headEnd type="none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37" name="CustomShape 7"/>
            <p:cNvSpPr/>
            <p:nvPr/>
          </p:nvSpPr>
          <p:spPr>
            <a:xfrm>
              <a:off x="4145140" y="4077072"/>
              <a:ext cx="1800000" cy="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chemeClr val="accent6"/>
              </a:solidFill>
              <a:custDash>
                <a:ds d="300000" sp="100000"/>
              </a:custDash>
              <a:round/>
              <a:headEnd type="triangle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38" name="Rectangle 37"/>
            <p:cNvSpPr/>
            <p:nvPr/>
          </p:nvSpPr>
          <p:spPr>
            <a:xfrm>
              <a:off x="2692168" y="4326992"/>
              <a:ext cx="86882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Times New Roman"/>
                  <a:ea typeface="MS PGothic"/>
                </a:rPr>
                <a:t>Packet downlink</a:t>
              </a:r>
              <a:endParaRPr lang="fr-FR" sz="800" dirty="0"/>
            </a:p>
          </p:txBody>
        </p:sp>
        <p:sp>
          <p:nvSpPr>
            <p:cNvPr id="42" name="CustomShape 7"/>
            <p:cNvSpPr/>
            <p:nvPr/>
          </p:nvSpPr>
          <p:spPr>
            <a:xfrm>
              <a:off x="2267744" y="4360349"/>
              <a:ext cx="1872000" cy="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chemeClr val="accent6"/>
              </a:solidFill>
              <a:custDash>
                <a:ds d="300000" sp="100000"/>
              </a:custDash>
              <a:round/>
              <a:headEnd type="triangle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43" name="Rectangle 42"/>
            <p:cNvSpPr/>
            <p:nvPr/>
          </p:nvSpPr>
          <p:spPr>
            <a:xfrm>
              <a:off x="1171824" y="4637700"/>
              <a:ext cx="86882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Times New Roman"/>
                  <a:ea typeface="MS PGothic"/>
                </a:rPr>
                <a:t>Packet downlink</a:t>
              </a:r>
              <a:endParaRPr lang="fr-FR" sz="800" dirty="0"/>
            </a:p>
          </p:txBody>
        </p:sp>
        <p:sp>
          <p:nvSpPr>
            <p:cNvPr id="44" name="CustomShape 7"/>
            <p:cNvSpPr/>
            <p:nvPr/>
          </p:nvSpPr>
          <p:spPr>
            <a:xfrm>
              <a:off x="899800" y="4671056"/>
              <a:ext cx="1332000" cy="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chemeClr val="accent6"/>
              </a:solidFill>
              <a:custDash>
                <a:ds d="300000" sp="100000"/>
              </a:custDash>
              <a:round/>
              <a:headEnd type="triangle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45" name="Rectangle 44"/>
            <p:cNvSpPr/>
            <p:nvPr/>
          </p:nvSpPr>
          <p:spPr>
            <a:xfrm>
              <a:off x="2879896" y="2852645"/>
              <a:ext cx="756000" cy="216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Times New Roman"/>
                  <a:ea typeface="MS PGothic"/>
                </a:rPr>
                <a:t>Packet uplink</a:t>
              </a:r>
              <a:endParaRPr lang="fr-FR" sz="800" dirty="0"/>
            </a:p>
          </p:txBody>
        </p:sp>
        <p:sp>
          <p:nvSpPr>
            <p:cNvPr id="49" name="CustomShape 19"/>
            <p:cNvSpPr/>
            <p:nvPr/>
          </p:nvSpPr>
          <p:spPr>
            <a:xfrm>
              <a:off x="5569412" y="1136138"/>
              <a:ext cx="885503" cy="272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800" b="1" strike="noStrike" spc="-1" dirty="0">
                  <a:solidFill>
                    <a:srgbClr val="7030A0"/>
                  </a:solidFill>
                  <a:uFill>
                    <a:solidFill>
                      <a:srgbClr val="FFFFFF"/>
                    </a:solidFill>
                  </a:uFill>
                  <a:latin typeface="Times New Roman"/>
                  <a:ea typeface="MS PGothic"/>
                </a:rPr>
                <a:t>Operator ‘A’ rests as the sNS</a:t>
              </a:r>
            </a:p>
            <a:p>
              <a:pPr algn="ctr">
                <a:lnSpc>
                  <a:spcPct val="100000"/>
                </a:lnSpc>
              </a:pPr>
              <a:r>
                <a:rPr lang="en-US" sz="800" b="1" spc="-1" dirty="0">
                  <a:solidFill>
                    <a:srgbClr val="7030A0"/>
                  </a:solidFill>
                  <a:uFill>
                    <a:solidFill>
                      <a:srgbClr val="FFFFFF"/>
                    </a:solidFill>
                  </a:uFill>
                  <a:latin typeface="Times New Roman"/>
                  <a:ea typeface="MS PGothic"/>
                </a:rPr>
                <a:t>for the device and maintains </a:t>
              </a:r>
            </a:p>
            <a:p>
              <a:pPr algn="ctr">
                <a:lnSpc>
                  <a:spcPct val="100000"/>
                </a:lnSpc>
              </a:pPr>
              <a:r>
                <a:rPr lang="en-US" sz="800" b="1" spc="-1" dirty="0">
                  <a:solidFill>
                    <a:srgbClr val="7030A0"/>
                  </a:solidFill>
                  <a:uFill>
                    <a:solidFill>
                      <a:srgbClr val="FFFFFF"/>
                    </a:solidFill>
                  </a:uFill>
                  <a:latin typeface="Times New Roman"/>
                  <a:ea typeface="MS PGothic"/>
                </a:rPr>
                <a:t>the connection between the </a:t>
              </a:r>
            </a:p>
            <a:p>
              <a:pPr algn="ctr">
                <a:lnSpc>
                  <a:spcPct val="100000"/>
                </a:lnSpc>
              </a:pPr>
              <a:r>
                <a:rPr lang="en-US" sz="800" b="1" spc="-1" dirty="0">
                  <a:solidFill>
                    <a:srgbClr val="7030A0"/>
                  </a:solidFill>
                  <a:uFill>
                    <a:solidFill>
                      <a:srgbClr val="FFFFFF"/>
                    </a:solidFill>
                  </a:uFill>
                  <a:latin typeface="Times New Roman"/>
                  <a:ea typeface="MS PGothic"/>
                </a:rPr>
                <a:t>JS and the AS</a:t>
              </a:r>
              <a:endParaRPr lang="en-US" sz="800" b="0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438688" y="1248921"/>
              <a:ext cx="156073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800" b="1" spc="-1" dirty="0">
                  <a:solidFill>
                    <a:srgbClr val="7030A0"/>
                  </a:solidFill>
                  <a:uFill>
                    <a:solidFill>
                      <a:srgbClr val="FFFFFF"/>
                    </a:solidFill>
                  </a:uFill>
                  <a:latin typeface="Times New Roman"/>
                  <a:ea typeface="MS PGothic"/>
                </a:rPr>
                <a:t>Operator ‘B’ becomes the fNS</a:t>
              </a:r>
            </a:p>
            <a:p>
              <a:pPr lvl="0" algn="ctr"/>
              <a:r>
                <a:rPr lang="en-US" sz="800" b="1" spc="-1" dirty="0">
                  <a:solidFill>
                    <a:srgbClr val="7030A0"/>
                  </a:solidFill>
                  <a:uFill>
                    <a:solidFill>
                      <a:srgbClr val="FFFFFF"/>
                    </a:solidFill>
                  </a:uFill>
                  <a:latin typeface="Times New Roman"/>
                  <a:ea typeface="MS PGothic"/>
                </a:rPr>
                <a:t>for the device by forwarding</a:t>
              </a:r>
            </a:p>
            <a:p>
              <a:pPr lvl="0" algn="ctr"/>
              <a:r>
                <a:rPr lang="en-US" sz="800" b="1" spc="-1" dirty="0">
                  <a:solidFill>
                    <a:srgbClr val="7030A0"/>
                  </a:solidFill>
                  <a:uFill>
                    <a:solidFill>
                      <a:srgbClr val="FFFFFF"/>
                    </a:solidFill>
                  </a:uFill>
                  <a:latin typeface="Times New Roman"/>
                  <a:ea typeface="MS PGothic"/>
                </a:rPr>
                <a:t> packets from/to the device</a:t>
              </a:r>
              <a:endParaRPr lang="en-US" sz="800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557978" y="4079199"/>
              <a:ext cx="86882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8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Times New Roman"/>
                  <a:ea typeface="MS PGothic"/>
                </a:rPr>
                <a:t>Packet downlink</a:t>
              </a:r>
              <a:endParaRPr lang="fr-FR" sz="8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52" name="Picture 10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77"/>
          <a:stretch/>
        </p:blipFill>
        <p:spPr>
          <a:xfrm>
            <a:off x="1028700" y="1607965"/>
            <a:ext cx="307466" cy="511724"/>
          </a:xfrm>
          <a:prstGeom prst="rect">
            <a:avLst/>
          </a:prstGeom>
        </p:spPr>
      </p:pic>
      <p:pic>
        <p:nvPicPr>
          <p:cNvPr id="53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83" y="1829245"/>
            <a:ext cx="493223" cy="326459"/>
          </a:xfrm>
          <a:prstGeom prst="rect">
            <a:avLst/>
          </a:prstGeom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43" y="1607964"/>
            <a:ext cx="603233" cy="54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35" y="1574468"/>
            <a:ext cx="603233" cy="54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447" y="1538425"/>
            <a:ext cx="400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ZoneTexte 56"/>
          <p:cNvSpPr txBox="1"/>
          <p:nvPr/>
        </p:nvSpPr>
        <p:spPr>
          <a:xfrm>
            <a:off x="4189054" y="1392521"/>
            <a:ext cx="349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fNs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994450" y="1359024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hNs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7221447" y="1299142"/>
            <a:ext cx="4010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DNS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01127" y="2644797"/>
            <a:ext cx="18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Book Antiqua" panose="02040602050305030304" pitchFamily="18" charset="0"/>
                <a:ea typeface="MS PGothic"/>
              </a:rPr>
              <a:t>Uplink destined for </a:t>
            </a:r>
          </a:p>
          <a:p>
            <a:pPr lvl="0" algn="ctr"/>
            <a:r>
              <a:rPr lang="en-US" sz="8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Book Antiqua" panose="02040602050305030304" pitchFamily="18" charset="0"/>
                <a:ea typeface="MS PGothic"/>
              </a:rPr>
              <a:t>Operator ‘A’</a:t>
            </a:r>
            <a:endParaRPr lang="en-US" sz="800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76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277250" y="-101183"/>
            <a:ext cx="71952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dirty="0" err="1"/>
              <a:t>LoRa</a:t>
            </a:r>
            <a:r>
              <a:rPr lang="fr-FR" dirty="0"/>
              <a:t> DNS </a:t>
            </a:r>
            <a:r>
              <a:rPr lang="fr-FR" dirty="0" err="1"/>
              <a:t>tree</a:t>
            </a:r>
            <a:r>
              <a:rPr lang="fr-FR" dirty="0"/>
              <a:t> </a:t>
            </a:r>
            <a:endParaRPr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17</a:t>
            </a:fld>
            <a:endParaRPr lang="fr-FR" dirty="0"/>
          </a:p>
        </p:txBody>
      </p:sp>
      <p:sp>
        <p:nvSpPr>
          <p:cNvPr id="39" name="Ellipse 38"/>
          <p:cNvSpPr/>
          <p:nvPr/>
        </p:nvSpPr>
        <p:spPr>
          <a:xfrm>
            <a:off x="2515411" y="3248798"/>
            <a:ext cx="1321607" cy="39590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9393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800080"/>
                </a:solidFill>
              </a:rPr>
              <a:t>lora-alliance</a:t>
            </a:r>
            <a:endParaRPr lang="fr-FR" sz="1050" b="1" dirty="0">
              <a:solidFill>
                <a:srgbClr val="800080"/>
              </a:solidFill>
            </a:endParaRPr>
          </a:p>
        </p:txBody>
      </p:sp>
      <p:cxnSp>
        <p:nvCxnSpPr>
          <p:cNvPr id="40" name="Connecteur droit avec flèche 39"/>
          <p:cNvCxnSpPr>
            <a:stCxn id="70" idx="4"/>
            <a:endCxn id="71" idx="0"/>
          </p:cNvCxnSpPr>
          <p:nvPr/>
        </p:nvCxnSpPr>
        <p:spPr>
          <a:xfrm flipH="1">
            <a:off x="3133034" y="1879213"/>
            <a:ext cx="1329460" cy="513602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stCxn id="70" idx="4"/>
            <a:endCxn id="72" idx="0"/>
          </p:cNvCxnSpPr>
          <p:nvPr/>
        </p:nvCxnSpPr>
        <p:spPr>
          <a:xfrm>
            <a:off x="4462494" y="1879213"/>
            <a:ext cx="1599429" cy="490892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>
            <a:endCxn id="39" idx="0"/>
          </p:cNvCxnSpPr>
          <p:nvPr/>
        </p:nvCxnSpPr>
        <p:spPr>
          <a:xfrm flipH="1">
            <a:off x="3176215" y="2636799"/>
            <a:ext cx="0" cy="611999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flipH="1">
            <a:off x="5455443" y="3580327"/>
            <a:ext cx="606480" cy="697026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endCxn id="74" idx="0"/>
          </p:cNvCxnSpPr>
          <p:nvPr/>
        </p:nvCxnSpPr>
        <p:spPr>
          <a:xfrm>
            <a:off x="6061923" y="3580327"/>
            <a:ext cx="578191" cy="697026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5" name="Connecteur droit 64"/>
          <p:cNvCxnSpPr>
            <a:cxnSpLocks noChangeShapeType="1"/>
          </p:cNvCxnSpPr>
          <p:nvPr/>
        </p:nvCxnSpPr>
        <p:spPr bwMode="auto">
          <a:xfrm>
            <a:off x="347476" y="1514308"/>
            <a:ext cx="547687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" name="Rectangle 60"/>
          <p:cNvSpPr/>
          <p:nvPr/>
        </p:nvSpPr>
        <p:spPr>
          <a:xfrm>
            <a:off x="928686" y="1381313"/>
            <a:ext cx="89319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/>
              <a:t>delegation</a:t>
            </a:r>
            <a:endParaRPr lang="fr-FR" sz="1050" b="1" dirty="0"/>
          </a:p>
        </p:txBody>
      </p:sp>
      <p:sp>
        <p:nvSpPr>
          <p:cNvPr id="62" name="Rectangle 61"/>
          <p:cNvSpPr/>
          <p:nvPr/>
        </p:nvSpPr>
        <p:spPr>
          <a:xfrm>
            <a:off x="4924610" y="1652779"/>
            <a:ext cx="7344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/>
              <a:t>Zone “.”</a:t>
            </a:r>
            <a:endParaRPr lang="fr-FR" sz="1050" dirty="0"/>
          </a:p>
        </p:txBody>
      </p:sp>
      <p:sp>
        <p:nvSpPr>
          <p:cNvPr id="63" name="Rectangle 62"/>
          <p:cNvSpPr/>
          <p:nvPr/>
        </p:nvSpPr>
        <p:spPr>
          <a:xfrm>
            <a:off x="1954475" y="2210769"/>
            <a:ext cx="89027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/>
              <a:t>Zone “org”</a:t>
            </a:r>
            <a:endParaRPr lang="fr-FR" sz="1050" dirty="0"/>
          </a:p>
        </p:txBody>
      </p:sp>
      <p:sp>
        <p:nvSpPr>
          <p:cNvPr id="64" name="Rectangle 63"/>
          <p:cNvSpPr/>
          <p:nvPr/>
        </p:nvSpPr>
        <p:spPr>
          <a:xfrm>
            <a:off x="6593199" y="2094138"/>
            <a:ext cx="87949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/>
              <a:t>Zone “net”</a:t>
            </a:r>
            <a:endParaRPr lang="fr-FR" sz="1050" dirty="0"/>
          </a:p>
        </p:txBody>
      </p:sp>
      <p:sp>
        <p:nvSpPr>
          <p:cNvPr id="65" name="Rectangle 64"/>
          <p:cNvSpPr/>
          <p:nvPr/>
        </p:nvSpPr>
        <p:spPr>
          <a:xfrm>
            <a:off x="1042243" y="3121391"/>
            <a:ext cx="176275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/>
              <a:t>Zone “lora-alliance.org”</a:t>
            </a:r>
            <a:endParaRPr lang="fr-FR" sz="1050" dirty="0"/>
          </a:p>
        </p:txBody>
      </p:sp>
      <p:sp>
        <p:nvSpPr>
          <p:cNvPr id="66" name="Rectangle 65"/>
          <p:cNvSpPr/>
          <p:nvPr/>
        </p:nvSpPr>
        <p:spPr>
          <a:xfrm>
            <a:off x="3306878" y="4034297"/>
            <a:ext cx="187044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/>
              <a:t>Zone “</a:t>
            </a:r>
            <a:r>
              <a:rPr lang="en-US" sz="1050" b="1" dirty="0" err="1"/>
              <a:t>netids.lorawan.net</a:t>
            </a:r>
            <a:r>
              <a:rPr lang="en-US" sz="1050" b="1" dirty="0"/>
              <a:t>”</a:t>
            </a:r>
            <a:endParaRPr lang="fr-FR" sz="1050" dirty="0"/>
          </a:p>
        </p:txBody>
      </p:sp>
      <p:sp>
        <p:nvSpPr>
          <p:cNvPr id="67" name="Rectangle 66"/>
          <p:cNvSpPr/>
          <p:nvPr/>
        </p:nvSpPr>
        <p:spPr>
          <a:xfrm>
            <a:off x="6445023" y="3959062"/>
            <a:ext cx="198002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/>
              <a:t>Zone “</a:t>
            </a:r>
            <a:r>
              <a:rPr lang="en-US" sz="1050" b="1" dirty="0" err="1"/>
              <a:t>joineuis.lorawan.net</a:t>
            </a:r>
            <a:r>
              <a:rPr lang="en-US" sz="1050" b="1" dirty="0"/>
              <a:t>”</a:t>
            </a:r>
            <a:endParaRPr lang="fr-FR" sz="1050" dirty="0"/>
          </a:p>
        </p:txBody>
      </p:sp>
      <p:cxnSp>
        <p:nvCxnSpPr>
          <p:cNvPr id="68" name="Connecteur droit avec flèche 67"/>
          <p:cNvCxnSpPr>
            <a:stCxn id="72" idx="4"/>
            <a:endCxn id="75" idx="0"/>
          </p:cNvCxnSpPr>
          <p:nvPr/>
        </p:nvCxnSpPr>
        <p:spPr>
          <a:xfrm flipH="1">
            <a:off x="6055832" y="2614089"/>
            <a:ext cx="6091" cy="688088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6664688" y="3017591"/>
            <a:ext cx="144499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/>
              <a:t>Zone “lorawan.net”</a:t>
            </a:r>
            <a:endParaRPr lang="fr-FR" sz="1050" dirty="0"/>
          </a:p>
        </p:txBody>
      </p:sp>
      <p:sp>
        <p:nvSpPr>
          <p:cNvPr id="70" name="Ellipse 69"/>
          <p:cNvSpPr/>
          <p:nvPr/>
        </p:nvSpPr>
        <p:spPr>
          <a:xfrm>
            <a:off x="4009381" y="1635229"/>
            <a:ext cx="906225" cy="24398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9393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solidFill>
                  <a:srgbClr val="800080"/>
                </a:solidFill>
              </a:rPr>
              <a:t>.</a:t>
            </a:r>
          </a:p>
        </p:txBody>
      </p:sp>
      <p:sp>
        <p:nvSpPr>
          <p:cNvPr id="71" name="Ellipse 70"/>
          <p:cNvSpPr/>
          <p:nvPr/>
        </p:nvSpPr>
        <p:spPr>
          <a:xfrm>
            <a:off x="2629881" y="2392815"/>
            <a:ext cx="1006306" cy="24398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rgbClr val="39393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solidFill>
                  <a:srgbClr val="800080"/>
                </a:solidFill>
              </a:rPr>
              <a:t>org</a:t>
            </a:r>
          </a:p>
        </p:txBody>
      </p:sp>
      <p:sp>
        <p:nvSpPr>
          <p:cNvPr id="72" name="Ellipse 71"/>
          <p:cNvSpPr/>
          <p:nvPr/>
        </p:nvSpPr>
        <p:spPr>
          <a:xfrm>
            <a:off x="5384922" y="2370105"/>
            <a:ext cx="1354002" cy="24398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9393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solidFill>
                  <a:srgbClr val="800080"/>
                </a:solidFill>
              </a:rPr>
              <a:t>net</a:t>
            </a:r>
          </a:p>
        </p:txBody>
      </p:sp>
      <p:sp>
        <p:nvSpPr>
          <p:cNvPr id="73" name="Ellipse 72"/>
          <p:cNvSpPr/>
          <p:nvPr/>
        </p:nvSpPr>
        <p:spPr>
          <a:xfrm>
            <a:off x="4925253" y="4277353"/>
            <a:ext cx="1006306" cy="24398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9393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spc="-1" dirty="0">
                <a:solidFill>
                  <a:srgbClr val="8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netids</a:t>
            </a:r>
            <a:endParaRPr lang="fr-FR" sz="1050" b="1" dirty="0">
              <a:solidFill>
                <a:srgbClr val="800080"/>
              </a:solidFill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6136961" y="4277353"/>
            <a:ext cx="1006306" cy="24398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9393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spc="-1" dirty="0">
                <a:solidFill>
                  <a:srgbClr val="800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joineuis</a:t>
            </a:r>
            <a:endParaRPr lang="fr-FR" sz="1050" b="1" dirty="0">
              <a:solidFill>
                <a:srgbClr val="800080"/>
              </a:solidFill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5378831" y="3302177"/>
            <a:ext cx="1354002" cy="24398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9393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800080"/>
                </a:solidFill>
              </a:rPr>
              <a:t>lorawan</a:t>
            </a:r>
            <a:endParaRPr lang="fr-FR" sz="1050" b="1" dirty="0">
              <a:solidFill>
                <a:srgbClr val="800080"/>
              </a:solidFill>
            </a:endParaRPr>
          </a:p>
        </p:txBody>
      </p:sp>
      <p:cxnSp>
        <p:nvCxnSpPr>
          <p:cNvPr id="76" name="Connecteur droit 64"/>
          <p:cNvCxnSpPr>
            <a:cxnSpLocks noChangeShapeType="1"/>
          </p:cNvCxnSpPr>
          <p:nvPr/>
        </p:nvCxnSpPr>
        <p:spPr bwMode="auto">
          <a:xfrm>
            <a:off x="3554627" y="2061146"/>
            <a:ext cx="547687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7" name="Connecteur droit 64"/>
          <p:cNvCxnSpPr>
            <a:cxnSpLocks noChangeShapeType="1"/>
          </p:cNvCxnSpPr>
          <p:nvPr/>
        </p:nvCxnSpPr>
        <p:spPr bwMode="auto">
          <a:xfrm>
            <a:off x="4764418" y="2061146"/>
            <a:ext cx="547687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8" name="Connecteur droit 64"/>
          <p:cNvCxnSpPr>
            <a:cxnSpLocks noChangeShapeType="1"/>
          </p:cNvCxnSpPr>
          <p:nvPr/>
        </p:nvCxnSpPr>
        <p:spPr bwMode="auto">
          <a:xfrm>
            <a:off x="2860089" y="2974103"/>
            <a:ext cx="547687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9" name="Connecteur droit 64"/>
          <p:cNvCxnSpPr>
            <a:cxnSpLocks noChangeShapeType="1"/>
          </p:cNvCxnSpPr>
          <p:nvPr/>
        </p:nvCxnSpPr>
        <p:spPr bwMode="auto">
          <a:xfrm>
            <a:off x="5775476" y="2967280"/>
            <a:ext cx="547687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0" name="Connecteur droit 64"/>
          <p:cNvCxnSpPr>
            <a:cxnSpLocks noChangeShapeType="1"/>
          </p:cNvCxnSpPr>
          <p:nvPr/>
        </p:nvCxnSpPr>
        <p:spPr bwMode="auto">
          <a:xfrm>
            <a:off x="5424137" y="3939372"/>
            <a:ext cx="547687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1" name="Connecteur droit 64"/>
          <p:cNvCxnSpPr>
            <a:cxnSpLocks noChangeShapeType="1"/>
          </p:cNvCxnSpPr>
          <p:nvPr/>
        </p:nvCxnSpPr>
        <p:spPr bwMode="auto">
          <a:xfrm>
            <a:off x="6144803" y="3937164"/>
            <a:ext cx="547687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23248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277250" y="-131868"/>
            <a:ext cx="71952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dirty="0"/>
              <a:t>Solving device manufacturer </a:t>
            </a:r>
            <a:br>
              <a:rPr lang="fr-FR" dirty="0"/>
            </a:br>
            <a:r>
              <a:rPr lang="fr-FR" dirty="0"/>
              <a:t>issue using DNS </a:t>
            </a:r>
            <a:endParaRPr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18</a:t>
            </a:fld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45" y="1439601"/>
            <a:ext cx="7625715" cy="3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852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277250" y="-131868"/>
            <a:ext cx="71952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dirty="0"/>
              <a:t>Breaking the JoinEUI dependancy</a:t>
            </a:r>
            <a:endParaRPr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19</a:t>
            </a:fld>
            <a:endParaRPr lang="fr-FR" dirty="0"/>
          </a:p>
        </p:txBody>
      </p:sp>
      <p:sp>
        <p:nvSpPr>
          <p:cNvPr id="15" name="CustomShape 3"/>
          <p:cNvSpPr/>
          <p:nvPr/>
        </p:nvSpPr>
        <p:spPr>
          <a:xfrm>
            <a:off x="560924" y="1477086"/>
            <a:ext cx="8301136" cy="370753"/>
          </a:xfrm>
          <a:prstGeom prst="rect">
            <a:avLst/>
          </a:prstGeom>
          <a:noFill/>
          <a:ln>
            <a:noFill/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/>
          <a:lstStyle/>
          <a:p>
            <a:r>
              <a:rPr lang="fr-FR" sz="2000" dirty="0"/>
              <a:t>     </a:t>
            </a:r>
            <a:r>
              <a:rPr lang="fr-FR" sz="1200" dirty="0"/>
              <a:t>*.</a:t>
            </a:r>
            <a:r>
              <a:rPr lang="fr-FR" sz="1200" b="1" dirty="0">
                <a:solidFill>
                  <a:srgbClr val="1DE007"/>
                </a:solidFill>
              </a:rPr>
              <a:t>D.C.B.A.</a:t>
            </a:r>
            <a:r>
              <a:rPr lang="fr-FR" sz="1200" b="1" dirty="0">
                <a:solidFill>
                  <a:srgbClr val="FF0000"/>
                </a:solidFill>
              </a:rPr>
              <a:t>E.5.0.A.F.2</a:t>
            </a:r>
            <a:r>
              <a:rPr lang="fr-FR" sz="1200" dirty="0"/>
              <a:t>.</a:t>
            </a:r>
            <a:r>
              <a:rPr lang="fr-FR" sz="1200" b="1" dirty="0">
                <a:solidFill>
                  <a:srgbClr val="8064A2"/>
                </a:solidFill>
              </a:rPr>
              <a:t>8.5.1.K.0.0.5.6.6.1.E.6.2.1.0.0</a:t>
            </a:r>
            <a:r>
              <a:rPr lang="fr-FR" sz="1200" dirty="0"/>
              <a:t>.joineui.lora-alliance.org.         IN         A           1.2.3.4</a:t>
            </a:r>
          </a:p>
          <a:p>
            <a:br>
              <a:rPr lang="fr-FR" sz="1200" dirty="0"/>
            </a:b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</a:p>
        </p:txBody>
      </p:sp>
      <p:sp>
        <p:nvSpPr>
          <p:cNvPr id="16" name="Accolade ouvrante 15"/>
          <p:cNvSpPr/>
          <p:nvPr/>
        </p:nvSpPr>
        <p:spPr>
          <a:xfrm rot="16200000">
            <a:off x="3341559" y="970120"/>
            <a:ext cx="379338" cy="2016000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Accolade ouvrante 16"/>
          <p:cNvSpPr/>
          <p:nvPr/>
        </p:nvSpPr>
        <p:spPr>
          <a:xfrm rot="16200000">
            <a:off x="1593007" y="1338342"/>
            <a:ext cx="379338" cy="1296000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CustomShape 4"/>
          <p:cNvSpPr/>
          <p:nvPr/>
        </p:nvSpPr>
        <p:spPr>
          <a:xfrm>
            <a:off x="2598241" y="2203931"/>
            <a:ext cx="1444878" cy="495202"/>
          </a:xfrm>
          <a:prstGeom prst="rect">
            <a:avLst/>
          </a:prstGeom>
          <a:solidFill>
            <a:schemeClr val="bg1">
              <a:lumMod val="95000"/>
              <a:alpha val="97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 eaLnBrk="1" hangingPunct="1">
              <a:defRPr/>
            </a:pPr>
            <a:r>
              <a:rPr lang="en-US" sz="1400" b="1" spc="-1" dirty="0">
                <a:uFill>
                  <a:solidFill>
                    <a:srgbClr val="FFFFFF"/>
                  </a:solidFill>
                </a:uFill>
                <a:latin typeface="Arial Narrow"/>
                <a:ea typeface="ＭＳ Ｐゴシック"/>
              </a:rPr>
              <a:t>JoinEUI  reversed</a:t>
            </a:r>
            <a:endParaRPr lang="en-US" sz="1400" b="1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CustomShape 4"/>
          <p:cNvSpPr/>
          <p:nvPr/>
        </p:nvSpPr>
        <p:spPr>
          <a:xfrm>
            <a:off x="880253" y="2208350"/>
            <a:ext cx="1697048" cy="495202"/>
          </a:xfrm>
          <a:prstGeom prst="rect">
            <a:avLst/>
          </a:prstGeom>
          <a:solidFill>
            <a:schemeClr val="bg1">
              <a:lumMod val="95000"/>
              <a:alpha val="97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 eaLnBrk="1" hangingPunct="1">
              <a:defRPr/>
            </a:pPr>
            <a:r>
              <a:rPr lang="en-US" sz="1400" b="1" spc="-1" dirty="0">
                <a:uFill>
                  <a:solidFill>
                    <a:srgbClr val="FFFFFF"/>
                  </a:solidFill>
                </a:uFill>
                <a:latin typeface="Arial Narrow"/>
                <a:ea typeface="ＭＳ Ｐゴシック"/>
              </a:rPr>
              <a:t>DevEUI  reversed </a:t>
            </a:r>
          </a:p>
          <a:p>
            <a:pPr algn="ctr" eaLnBrk="1" hangingPunct="1">
              <a:defRPr/>
            </a:pPr>
            <a:r>
              <a:rPr lang="en-US" sz="1400" b="1" spc="-1" dirty="0">
                <a:uFill>
                  <a:solidFill>
                    <a:srgbClr val="FFFFFF"/>
                  </a:solidFill>
                </a:uFill>
                <a:latin typeface="Arial Narrow"/>
                <a:ea typeface="ＭＳ Ｐゴシック"/>
              </a:rPr>
              <a:t>until the batch number</a:t>
            </a:r>
            <a:endParaRPr lang="en-US" sz="1400" b="1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8676" y="3475722"/>
            <a:ext cx="8376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 *.4.5.</a:t>
            </a:r>
            <a:r>
              <a:rPr lang="fr-FR" sz="1400" b="1" dirty="0">
                <a:solidFill>
                  <a:srgbClr val="1DE007"/>
                </a:solidFill>
              </a:rPr>
              <a:t>D.C.B.A.</a:t>
            </a:r>
            <a:r>
              <a:rPr lang="fr-FR" sz="1400" b="1" dirty="0">
                <a:solidFill>
                  <a:srgbClr val="FF0000"/>
                </a:solidFill>
              </a:rPr>
              <a:t>E.5.0.A.F.2</a:t>
            </a:r>
            <a:r>
              <a:rPr lang="fr-FR" sz="1400" dirty="0"/>
              <a:t>.</a:t>
            </a:r>
            <a:r>
              <a:rPr lang="fr-FR" sz="1400" b="1" dirty="0">
                <a:solidFill>
                  <a:srgbClr val="8064A2"/>
                </a:solidFill>
              </a:rPr>
              <a:t>8.5.1.K.0.0.5.6.6.1.E.6.2.1.0.0</a:t>
            </a:r>
            <a:r>
              <a:rPr lang="fr-FR" sz="1400" dirty="0"/>
              <a:t>.joineui.lora-alliance.org.    IN      A       1.1.1.1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1980" y="3165822"/>
            <a:ext cx="37261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>
              <a:spcAft>
                <a:spcPts val="400"/>
              </a:spcAft>
            </a:pPr>
            <a:r>
              <a:rPr lang="fr-FR" altLang="en-US" sz="1200" b="1" i="1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Breaking the JoinEUI dependancy of the JS:</a:t>
            </a:r>
          </a:p>
        </p:txBody>
      </p:sp>
    </p:spTree>
    <p:extLst>
      <p:ext uri="{BB962C8B-B14F-4D97-AF65-F5344CB8AC3E}">
        <p14:creationId xmlns:p14="http://schemas.microsoft.com/office/powerpoint/2010/main" val="289379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title"/>
          </p:nvPr>
        </p:nvSpPr>
        <p:spPr>
          <a:xfrm>
            <a:off x="4994028" y="305775"/>
            <a:ext cx="4124625" cy="4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dirty="0" err="1"/>
              <a:t>Overview</a:t>
            </a:r>
            <a:endParaRPr dirty="0"/>
          </a:p>
        </p:txBody>
      </p:sp>
      <p:sp>
        <p:nvSpPr>
          <p:cNvPr id="363" name="Shape 363"/>
          <p:cNvSpPr txBox="1">
            <a:spLocks noGrp="1"/>
          </p:cNvSpPr>
          <p:nvPr>
            <p:ph type="title" idx="2"/>
          </p:nvPr>
        </p:nvSpPr>
        <p:spPr>
          <a:xfrm>
            <a:off x="6384350" y="1699505"/>
            <a:ext cx="2532600" cy="3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dirty="0" err="1"/>
              <a:t>Afnic’s</a:t>
            </a:r>
            <a:r>
              <a:rPr lang="fr-FR" dirty="0"/>
              <a:t> </a:t>
            </a:r>
            <a:r>
              <a:rPr lang="fr-FR" dirty="0" err="1"/>
              <a:t>past</a:t>
            </a:r>
            <a:r>
              <a:rPr lang="fr-FR" dirty="0"/>
              <a:t> </a:t>
            </a:r>
            <a:r>
              <a:rPr lang="fr-FR" dirty="0" err="1"/>
              <a:t>IoT</a:t>
            </a:r>
            <a:r>
              <a:rPr lang="fr-FR" dirty="0"/>
              <a:t> </a:t>
            </a:r>
            <a:r>
              <a:rPr lang="fr-FR" dirty="0" err="1"/>
              <a:t>activities</a:t>
            </a:r>
            <a:r>
              <a:rPr lang="fr-FR" dirty="0"/>
              <a:t> </a:t>
            </a:r>
            <a:endParaRPr dirty="0"/>
          </a:p>
        </p:txBody>
      </p:sp>
      <p:sp>
        <p:nvSpPr>
          <p:cNvPr id="365" name="Shape 365"/>
          <p:cNvSpPr txBox="1">
            <a:spLocks noGrp="1"/>
          </p:cNvSpPr>
          <p:nvPr>
            <p:ph type="title" idx="4"/>
          </p:nvPr>
        </p:nvSpPr>
        <p:spPr>
          <a:xfrm>
            <a:off x="6409697" y="2622550"/>
            <a:ext cx="2734303" cy="3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dirty="0"/>
              <a:t>Introduction to the LoRa infrastructure</a:t>
            </a:r>
            <a:endParaRPr dirty="0"/>
          </a:p>
        </p:txBody>
      </p:sp>
      <p:sp>
        <p:nvSpPr>
          <p:cNvPr id="367" name="Shape 367"/>
          <p:cNvSpPr txBox="1">
            <a:spLocks noGrp="1"/>
          </p:cNvSpPr>
          <p:nvPr>
            <p:ph type="title" idx="6"/>
          </p:nvPr>
        </p:nvSpPr>
        <p:spPr>
          <a:xfrm>
            <a:off x="6384350" y="3626875"/>
            <a:ext cx="2917912" cy="3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dirty="0"/>
              <a:t>DNS present and possible future usages in LoRaWAN </a:t>
            </a:r>
            <a:endParaRPr dirty="0"/>
          </a:p>
        </p:txBody>
      </p:sp>
      <p:pic>
        <p:nvPicPr>
          <p:cNvPr id="369" name="Shape 3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675" y="1578050"/>
            <a:ext cx="3544650" cy="219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9491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277250" y="-42968"/>
            <a:ext cx="71952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800" dirty="0"/>
              <a:t>To use IP or not in </a:t>
            </a:r>
            <a:r>
              <a:rPr lang="fr-FR" sz="2800" dirty="0" err="1"/>
              <a:t>IoT</a:t>
            </a:r>
            <a:endParaRPr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20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416866" y="1156277"/>
            <a:ext cx="66769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 err="1"/>
              <a:t>IoT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about </a:t>
            </a:r>
            <a:r>
              <a:rPr lang="fr-FR" sz="2000" dirty="0" err="1"/>
              <a:t>connecting</a:t>
            </a:r>
            <a:r>
              <a:rPr lang="fr-FR" sz="2000" dirty="0"/>
              <a:t> « </a:t>
            </a:r>
            <a:r>
              <a:rPr lang="fr-FR" sz="2000" dirty="0" err="1"/>
              <a:t>things</a:t>
            </a:r>
            <a:r>
              <a:rPr lang="fr-FR" sz="2000" dirty="0"/>
              <a:t> » to the Internet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Non IP </a:t>
            </a:r>
            <a:r>
              <a:rPr lang="fr-FR" sz="2000" dirty="0" err="1"/>
              <a:t>devices</a:t>
            </a:r>
            <a:r>
              <a:rPr lang="fr-FR" sz="2000" dirty="0"/>
              <a:t> </a:t>
            </a:r>
            <a:r>
              <a:rPr lang="fr-FR" sz="2000" dirty="0" err="1"/>
              <a:t>connect</a:t>
            </a:r>
            <a:r>
              <a:rPr lang="fr-FR" sz="2000" dirty="0"/>
              <a:t> to the Internet </a:t>
            </a:r>
            <a:r>
              <a:rPr lang="fr-FR" sz="2000" dirty="0" err="1"/>
              <a:t>through</a:t>
            </a:r>
            <a:r>
              <a:rPr lang="fr-FR" sz="2000" dirty="0"/>
              <a:t> an Internet </a:t>
            </a:r>
            <a:r>
              <a:rPr lang="fr-FR" sz="2000" dirty="0" err="1"/>
              <a:t>gateway</a:t>
            </a:r>
            <a:endParaRPr lang="fr-FR" sz="2000" dirty="0"/>
          </a:p>
          <a:p>
            <a:pPr marL="717750" lvl="6" indent="-285750">
              <a:buFont typeface="Arial" panose="020B0604020202020204" pitchFamily="34" charset="0"/>
              <a:buChar char="•"/>
            </a:pPr>
            <a:r>
              <a:rPr lang="fr-FR" dirty="0"/>
              <a:t>The </a:t>
            </a:r>
            <a:r>
              <a:rPr lang="fr-FR" dirty="0" err="1"/>
              <a:t>gateway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an application layer </a:t>
            </a:r>
            <a:r>
              <a:rPr lang="fr-FR" dirty="0" err="1"/>
              <a:t>gateway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</a:t>
            </a:r>
            <a:r>
              <a:rPr lang="fr-FR" dirty="0" err="1"/>
              <a:t>Needs</a:t>
            </a:r>
            <a:r>
              <a:rPr lang="fr-FR" dirty="0"/>
              <a:t> to </a:t>
            </a:r>
            <a:r>
              <a:rPr lang="fr-FR" dirty="0" err="1"/>
              <a:t>strip</a:t>
            </a:r>
            <a:r>
              <a:rPr lang="fr-FR" dirty="0"/>
              <a:t> the data and restructure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 TCP/IP </a:t>
            </a:r>
            <a:r>
              <a:rPr lang="fr-FR" dirty="0" err="1"/>
              <a:t>stack</a:t>
            </a:r>
            <a:r>
              <a:rPr lang="fr-FR" dirty="0"/>
              <a:t> in </a:t>
            </a:r>
            <a:r>
              <a:rPr lang="fr-FR" dirty="0" err="1"/>
              <a:t>order</a:t>
            </a:r>
            <a:r>
              <a:rPr lang="fr-FR" dirty="0"/>
              <a:t> to </a:t>
            </a:r>
            <a:r>
              <a:rPr lang="fr-FR" dirty="0" err="1"/>
              <a:t>enable</a:t>
            </a:r>
            <a:r>
              <a:rPr lang="fr-FR" dirty="0"/>
              <a:t> communication </a:t>
            </a:r>
            <a:r>
              <a:rPr lang="fr-FR" dirty="0" err="1"/>
              <a:t>with</a:t>
            </a:r>
            <a:r>
              <a:rPr lang="fr-FR" dirty="0"/>
              <a:t> an Internet service</a:t>
            </a:r>
          </a:p>
          <a:p>
            <a:pPr marL="717750" lvl="6" indent="-285750">
              <a:buFont typeface="Arial" panose="020B0604020202020204" pitchFamily="34" charset="0"/>
              <a:buChar char="•"/>
            </a:pPr>
            <a:r>
              <a:rPr lang="fr-FR" dirty="0" err="1"/>
              <a:t>Packets</a:t>
            </a:r>
            <a:r>
              <a:rPr lang="fr-FR" dirty="0"/>
              <a:t> </a:t>
            </a:r>
            <a:r>
              <a:rPr lang="fr-FR" dirty="0" err="1"/>
              <a:t>encrypted</a:t>
            </a:r>
            <a:r>
              <a:rPr lang="fr-FR" dirty="0"/>
              <a:t> at the </a:t>
            </a:r>
            <a:r>
              <a:rPr lang="fr-FR" dirty="0" err="1"/>
              <a:t>IoT</a:t>
            </a:r>
            <a:r>
              <a:rPr lang="fr-FR" dirty="0"/>
              <a:t> network must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decrypted</a:t>
            </a:r>
            <a:r>
              <a:rPr lang="fr-FR" dirty="0"/>
              <a:t> and </a:t>
            </a:r>
            <a:r>
              <a:rPr lang="fr-FR" dirty="0" err="1"/>
              <a:t>re-secured</a:t>
            </a:r>
            <a:r>
              <a:rPr lang="fr-FR" dirty="0"/>
              <a:t> in the IP </a:t>
            </a:r>
            <a:r>
              <a:rPr lang="fr-FR" dirty="0" err="1"/>
              <a:t>datagram</a:t>
            </a:r>
            <a:r>
              <a:rPr lang="fr-FR" dirty="0"/>
              <a:t> at the Internet </a:t>
            </a:r>
            <a:r>
              <a:rPr lang="fr-FR" dirty="0" err="1"/>
              <a:t>gateway</a:t>
            </a:r>
            <a:endParaRPr lang="fr-FR" dirty="0"/>
          </a:p>
          <a:p>
            <a:pPr marL="432000" lvl="6"/>
            <a:endParaRPr lang="fr-FR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IP </a:t>
            </a:r>
            <a:r>
              <a:rPr lang="fr-FR" sz="2000" dirty="0" err="1"/>
              <a:t>based</a:t>
            </a:r>
            <a:r>
              <a:rPr lang="fr-FR" sz="2000" dirty="0"/>
              <a:t> </a:t>
            </a:r>
            <a:r>
              <a:rPr lang="fr-FR" sz="2000" dirty="0" err="1"/>
              <a:t>IoT</a:t>
            </a:r>
            <a:r>
              <a:rPr lang="fr-FR" sz="2000" dirty="0"/>
              <a:t> </a:t>
            </a:r>
            <a:r>
              <a:rPr lang="fr-FR" sz="2000" dirty="0" err="1"/>
              <a:t>devices</a:t>
            </a:r>
            <a:r>
              <a:rPr lang="fr-FR" sz="2000" dirty="0"/>
              <a:t> </a:t>
            </a:r>
            <a:r>
              <a:rPr lang="fr-FR" sz="2000" dirty="0" err="1"/>
              <a:t>can</a:t>
            </a:r>
            <a:r>
              <a:rPr lang="fr-FR" sz="2000" dirty="0"/>
              <a:t> route and </a:t>
            </a:r>
            <a:r>
              <a:rPr lang="fr-FR" sz="2000" dirty="0" err="1"/>
              <a:t>forward</a:t>
            </a:r>
            <a:r>
              <a:rPr lang="fr-FR" sz="2000" dirty="0"/>
              <a:t> data </a:t>
            </a:r>
            <a:r>
              <a:rPr lang="fr-FR" sz="2000" dirty="0" err="1"/>
              <a:t>without</a:t>
            </a:r>
            <a:r>
              <a:rPr lang="fr-FR" sz="2000" dirty="0"/>
              <a:t> </a:t>
            </a:r>
            <a:r>
              <a:rPr lang="fr-FR" sz="2000" dirty="0" err="1"/>
              <a:t>much</a:t>
            </a:r>
            <a:r>
              <a:rPr lang="fr-FR" sz="2000" dirty="0"/>
              <a:t> intervention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0887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277250" y="-12488"/>
            <a:ext cx="71952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800" dirty="0"/>
              <a:t>Issue - IPv6/UDP Header Size </a:t>
            </a:r>
            <a:endParaRPr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21</a:t>
            </a:fld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933" y="3094412"/>
            <a:ext cx="2086927" cy="61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54680" y="4305300"/>
            <a:ext cx="1341120" cy="4569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92779" y="4368972"/>
            <a:ext cx="12344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Compression Residue + Rule ID </a:t>
            </a:r>
            <a:endParaRPr lang="en-US" sz="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4389120" y="4393783"/>
            <a:ext cx="7803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00" b="1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S PGothic"/>
              </a:rPr>
              <a:t>&lt; 1 bytes</a:t>
            </a:r>
            <a:endParaRPr lang="en-US" sz="8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" name="Flèche vers le bas 2"/>
          <p:cNvSpPr/>
          <p:nvPr/>
        </p:nvSpPr>
        <p:spPr>
          <a:xfrm>
            <a:off x="3703320" y="2628318"/>
            <a:ext cx="229076" cy="46609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èche vers le bas 11"/>
          <p:cNvSpPr/>
          <p:nvPr/>
        </p:nvSpPr>
        <p:spPr>
          <a:xfrm>
            <a:off x="3655457" y="3806472"/>
            <a:ext cx="229076" cy="46609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80882" y="2449030"/>
            <a:ext cx="67347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Book Antiqua" panose="02040602050305030304" pitchFamily="18" charset="0"/>
                <a:ea typeface="MS PGothic"/>
              </a:rPr>
              <a:t>IPv6/UDP</a:t>
            </a:r>
            <a:endParaRPr lang="en-US" sz="800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Book Antiqua" panose="0204060205030503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44238" y="3626305"/>
            <a:ext cx="69487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Book Antiqua" panose="02040602050305030304" pitchFamily="18" charset="0"/>
                <a:ea typeface="MS PGothic"/>
              </a:rPr>
              <a:t>6LoWPAN</a:t>
            </a:r>
            <a:endParaRPr lang="en-US" sz="800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Book Antiqua" panose="0204060205030503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44238" y="4722915"/>
            <a:ext cx="67347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Book Antiqua" panose="02040602050305030304" pitchFamily="18" charset="0"/>
                <a:ea typeface="MS PGothic"/>
              </a:rPr>
              <a:t>SCHC</a:t>
            </a:r>
            <a:endParaRPr lang="en-US" sz="800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Book Antiqua" panose="0204060205030503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058" y="877405"/>
            <a:ext cx="33432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749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277250" y="-42968"/>
            <a:ext cx="71952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800" dirty="0"/>
              <a:t>SCHC </a:t>
            </a:r>
            <a:r>
              <a:rPr lang="fr-FR" sz="2800" dirty="0" err="1"/>
              <a:t>Context</a:t>
            </a:r>
            <a:endParaRPr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22</a:t>
            </a:fld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105853"/>
            <a:ext cx="52292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579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277250" y="-101183"/>
            <a:ext cx="71952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dirty="0" err="1"/>
              <a:t>Resolving</a:t>
            </a:r>
            <a:r>
              <a:rPr lang="fr-FR" dirty="0"/>
              <a:t> the </a:t>
            </a:r>
            <a:r>
              <a:rPr lang="fr-FR" dirty="0" err="1"/>
              <a:t>context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the DNS</a:t>
            </a:r>
            <a:endParaRPr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23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1136020" y="2130115"/>
            <a:ext cx="6278200" cy="2542183"/>
            <a:chOff x="899800" y="2399544"/>
            <a:chExt cx="6278200" cy="2594736"/>
          </a:xfrm>
        </p:grpSpPr>
        <p:sp>
          <p:nvSpPr>
            <p:cNvPr id="14" name="Line 3"/>
            <p:cNvSpPr/>
            <p:nvPr/>
          </p:nvSpPr>
          <p:spPr>
            <a:xfrm>
              <a:off x="899800" y="2428560"/>
              <a:ext cx="0" cy="2520000"/>
            </a:xfrm>
            <a:prstGeom prst="line">
              <a:avLst/>
            </a:prstGeom>
            <a:ln w="28440">
              <a:rou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/>
          </p:style>
        </p:sp>
        <p:sp>
          <p:nvSpPr>
            <p:cNvPr id="15" name="CustomShape 7"/>
            <p:cNvSpPr/>
            <p:nvPr/>
          </p:nvSpPr>
          <p:spPr>
            <a:xfrm>
              <a:off x="904368" y="2536208"/>
              <a:ext cx="1352407" cy="511408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chemeClr val="accent6"/>
              </a:solidFill>
              <a:custDash>
                <a:ds d="300000" sp="100000"/>
              </a:custDash>
              <a:round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1" name="Line 3"/>
            <p:cNvSpPr/>
            <p:nvPr/>
          </p:nvSpPr>
          <p:spPr>
            <a:xfrm>
              <a:off x="2267744" y="2474280"/>
              <a:ext cx="0" cy="2520000"/>
            </a:xfrm>
            <a:prstGeom prst="line">
              <a:avLst/>
            </a:prstGeom>
            <a:ln w="28440">
              <a:rou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/>
          </p:style>
        </p:sp>
        <p:sp>
          <p:nvSpPr>
            <p:cNvPr id="23" name="Line 3"/>
            <p:cNvSpPr/>
            <p:nvPr/>
          </p:nvSpPr>
          <p:spPr>
            <a:xfrm>
              <a:off x="4167580" y="2465012"/>
              <a:ext cx="0" cy="2520000"/>
            </a:xfrm>
            <a:prstGeom prst="line">
              <a:avLst/>
            </a:prstGeom>
            <a:ln w="28440">
              <a:rou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/>
          </p:style>
        </p:sp>
        <p:sp>
          <p:nvSpPr>
            <p:cNvPr id="24" name="Line 3"/>
            <p:cNvSpPr/>
            <p:nvPr/>
          </p:nvSpPr>
          <p:spPr>
            <a:xfrm>
              <a:off x="7178000" y="2399544"/>
              <a:ext cx="0" cy="2520000"/>
            </a:xfrm>
            <a:prstGeom prst="line">
              <a:avLst/>
            </a:prstGeom>
            <a:ln w="28440">
              <a:rou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/>
          </p:style>
        </p:sp>
        <p:sp>
          <p:nvSpPr>
            <p:cNvPr id="25" name="CustomShape 7"/>
            <p:cNvSpPr/>
            <p:nvPr/>
          </p:nvSpPr>
          <p:spPr>
            <a:xfrm>
              <a:off x="2310367" y="3068645"/>
              <a:ext cx="1857213" cy="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chemeClr val="accent6"/>
              </a:solidFill>
              <a:custDash>
                <a:ds d="300000" sp="100000"/>
              </a:custDash>
              <a:round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6" name="CustomShape 7"/>
            <p:cNvSpPr/>
            <p:nvPr/>
          </p:nvSpPr>
          <p:spPr>
            <a:xfrm>
              <a:off x="4167580" y="3221044"/>
              <a:ext cx="2988000" cy="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chemeClr val="accent6"/>
              </a:solidFill>
              <a:custDash>
                <a:ds d="300000" sp="100000"/>
              </a:custDash>
              <a:round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7" name="Rectangle 26"/>
            <p:cNvSpPr/>
            <p:nvPr/>
          </p:nvSpPr>
          <p:spPr>
            <a:xfrm>
              <a:off x="4211960" y="3048196"/>
              <a:ext cx="1807824" cy="471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800" b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Times New Roman"/>
                  <a:ea typeface="MS PGothic"/>
                </a:rPr>
                <a:t> </a:t>
              </a:r>
              <a:r>
                <a:rPr lang="en-US" sz="8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Times New Roman"/>
                  <a:ea typeface="MS PGothic"/>
                </a:rPr>
                <a:t>Get the context to decompress the packet based on the rule ID and  the Device Unique Identifier</a:t>
              </a:r>
              <a:endParaRPr lang="fr-FR" dirty="0"/>
            </a:p>
          </p:txBody>
        </p:sp>
        <p:sp>
          <p:nvSpPr>
            <p:cNvPr id="29" name="CustomShape 7"/>
            <p:cNvSpPr/>
            <p:nvPr/>
          </p:nvSpPr>
          <p:spPr>
            <a:xfrm>
              <a:off x="4190000" y="3928750"/>
              <a:ext cx="2988000" cy="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chemeClr val="accent6"/>
              </a:solidFill>
              <a:custDash>
                <a:ds d="300000" sp="100000"/>
              </a:custDash>
              <a:round/>
              <a:headEnd type="triangle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30" name="Rectangle 29"/>
            <p:cNvSpPr/>
            <p:nvPr/>
          </p:nvSpPr>
          <p:spPr>
            <a:xfrm>
              <a:off x="4279120" y="3929330"/>
              <a:ext cx="1807824" cy="2198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800" b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Times New Roman"/>
                  <a:ea typeface="MS PGothic"/>
                </a:rPr>
                <a:t> </a:t>
              </a:r>
              <a:r>
                <a:rPr lang="en-US" sz="8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Times New Roman"/>
                  <a:ea typeface="MS PGothic"/>
                </a:rPr>
                <a:t>Context for decompressing the packet</a:t>
              </a:r>
              <a:endParaRPr lang="fr-FR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339752" y="3119624"/>
              <a:ext cx="1800200" cy="34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800" b="1" spc="-1" dirty="0">
                  <a:solidFill>
                    <a:srgbClr val="7030A0"/>
                  </a:solidFill>
                  <a:uFill>
                    <a:solidFill>
                      <a:srgbClr val="FFFFFF"/>
                    </a:solidFill>
                  </a:uFill>
                  <a:latin typeface="Book Antiqua" panose="02040602050305030304" pitchFamily="18" charset="0"/>
                  <a:ea typeface="MS PGothic"/>
                </a:rPr>
                <a:t>The GW forwards</a:t>
              </a:r>
              <a:endParaRPr lang="en-US" sz="800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Book Antiqua" panose="02040602050305030304" pitchFamily="18" charset="0"/>
              </a:endParaRPr>
            </a:p>
            <a:p>
              <a:pPr lvl="0" algn="ctr"/>
              <a:r>
                <a:rPr lang="en-US" sz="800" b="1" spc="-1" dirty="0">
                  <a:solidFill>
                    <a:srgbClr val="7030A0"/>
                  </a:solidFill>
                  <a:uFill>
                    <a:solidFill>
                      <a:srgbClr val="FFFFFF"/>
                    </a:solidFill>
                  </a:uFill>
                  <a:latin typeface="Book Antiqua" panose="02040602050305030304" pitchFamily="18" charset="0"/>
                  <a:ea typeface="MS PGothic"/>
                </a:rPr>
                <a:t>the “packet” to  hNs</a:t>
              </a:r>
              <a:endParaRPr lang="en-US" sz="800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rot="1314676">
              <a:off x="1275243" y="2609346"/>
              <a:ext cx="710516" cy="2198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Times New Roman"/>
                  <a:ea typeface="MS PGothic"/>
                </a:rPr>
                <a:t>Join Request</a:t>
              </a:r>
              <a:endParaRPr lang="fr-FR" sz="8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79896" y="2852645"/>
              <a:ext cx="710516" cy="2198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Times New Roman"/>
                  <a:ea typeface="MS PGothic"/>
                </a:rPr>
                <a:t>Join Request</a:t>
              </a:r>
              <a:endParaRPr lang="fr-FR" sz="800" dirty="0"/>
            </a:p>
          </p:txBody>
        </p:sp>
      </p:grpSp>
      <p:pic>
        <p:nvPicPr>
          <p:cNvPr id="52" name="Picture 10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77"/>
          <a:stretch/>
        </p:blipFill>
        <p:spPr>
          <a:xfrm>
            <a:off x="1028700" y="1607965"/>
            <a:ext cx="307466" cy="511724"/>
          </a:xfrm>
          <a:prstGeom prst="rect">
            <a:avLst/>
          </a:prstGeom>
        </p:spPr>
      </p:pic>
      <p:pic>
        <p:nvPicPr>
          <p:cNvPr id="53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83" y="1829245"/>
            <a:ext cx="493223" cy="326459"/>
          </a:xfrm>
          <a:prstGeom prst="rect">
            <a:avLst/>
          </a:prstGeom>
        </p:spPr>
      </p:pic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815" y="1574468"/>
            <a:ext cx="603233" cy="54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447" y="1538425"/>
            <a:ext cx="400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ZoneTexte 57"/>
          <p:cNvSpPr txBox="1"/>
          <p:nvPr/>
        </p:nvSpPr>
        <p:spPr>
          <a:xfrm>
            <a:off x="4196130" y="1359024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hNs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7221447" y="1299142"/>
            <a:ext cx="4010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DNS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140587" y="2660037"/>
            <a:ext cx="1327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Book Antiqua" panose="02040602050305030304" pitchFamily="18" charset="0"/>
                <a:ea typeface="MS PGothic"/>
              </a:rPr>
              <a:t>LoRa Packet with SCHC compression residue + Rule ID</a:t>
            </a:r>
            <a:endParaRPr lang="en-US" sz="800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99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277250" y="-42968"/>
            <a:ext cx="71952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800" dirty="0"/>
              <a:t>Issue : </a:t>
            </a:r>
            <a:r>
              <a:rPr lang="fr-FR" sz="2800" dirty="0" err="1"/>
              <a:t>Shared</a:t>
            </a:r>
            <a:r>
              <a:rPr lang="fr-FR" sz="2800" dirty="0"/>
              <a:t> Secret Key need to be </a:t>
            </a:r>
            <a:br>
              <a:rPr lang="fr-FR" sz="2800" dirty="0"/>
            </a:br>
            <a:r>
              <a:rPr lang="fr-FR" sz="2800" dirty="0"/>
              <a:t>pre-provisioned </a:t>
            </a:r>
            <a:r>
              <a:rPr lang="fr-FR" sz="2800" dirty="0" err="1"/>
              <a:t>manually</a:t>
            </a:r>
            <a:endParaRPr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24</a:t>
            </a:fld>
            <a:endParaRPr lang="fr-FR" dirty="0"/>
          </a:p>
        </p:txBody>
      </p:sp>
      <p:pic>
        <p:nvPicPr>
          <p:cNvPr id="6" name="Picture 10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77"/>
          <a:stretch/>
        </p:blipFill>
        <p:spPr>
          <a:xfrm>
            <a:off x="1413459" y="2885917"/>
            <a:ext cx="504463" cy="8395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0252" y="2137021"/>
            <a:ext cx="1810875" cy="674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12228" y="2243701"/>
            <a:ext cx="16903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Device contains the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DevEUI</a:t>
            </a:r>
            <a:r>
              <a:rPr lang="en-US" sz="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, NwkKey, </a:t>
            </a:r>
            <a:r>
              <a:rPr lang="en-US" sz="800" dirty="0">
                <a:solidFill>
                  <a:srgbClr val="FF00FF"/>
                </a:solidFill>
                <a:latin typeface="Arial Rounded MT Bold" panose="020F0704030504030204" pitchFamily="34" charset="0"/>
              </a:rPr>
              <a:t>AppKey</a:t>
            </a:r>
            <a:r>
              <a:rPr lang="en-US" sz="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, JoinEUI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3007755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256020" y="2015330"/>
            <a:ext cx="1810875" cy="674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307996" y="2175350"/>
            <a:ext cx="1690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App/Join server contains the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DevEUI, </a:t>
            </a:r>
            <a:r>
              <a:rPr lang="en-US" sz="800" dirty="0">
                <a:solidFill>
                  <a:srgbClr val="FF00FF"/>
                </a:solidFill>
                <a:latin typeface="Arial Rounded MT Bold" panose="020F0704030504030204" pitchFamily="34" charset="0"/>
              </a:rPr>
              <a:t>AppKey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772" y="2954106"/>
            <a:ext cx="783735" cy="7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293842" y="2064311"/>
            <a:ext cx="1810875" cy="674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338198" y="2227752"/>
            <a:ext cx="1690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Network server contains the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DevEUI, </a:t>
            </a:r>
            <a:r>
              <a:rPr lang="en-US" sz="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NwkKey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</a:t>
            </a:r>
          </a:p>
        </p:txBody>
      </p:sp>
      <p:sp>
        <p:nvSpPr>
          <p:cNvPr id="15" name="Double flèche horizontale 14"/>
          <p:cNvSpPr/>
          <p:nvPr/>
        </p:nvSpPr>
        <p:spPr>
          <a:xfrm>
            <a:off x="1917922" y="3124200"/>
            <a:ext cx="2048850" cy="144000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uble flèche horizontale 18"/>
          <p:cNvSpPr/>
          <p:nvPr/>
        </p:nvSpPr>
        <p:spPr>
          <a:xfrm>
            <a:off x="1917922" y="3401160"/>
            <a:ext cx="5040000" cy="144000"/>
          </a:xfrm>
          <a:prstGeom prst="leftRightArrow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03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277250" y="-42968"/>
            <a:ext cx="71952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800" dirty="0"/>
              <a:t>Key distribution Challenges</a:t>
            </a:r>
            <a:endParaRPr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25</a:t>
            </a:fld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416866" y="1156277"/>
            <a:ext cx="6676931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Device manufacturer </a:t>
            </a:r>
            <a:r>
              <a:rPr lang="fr-FR" sz="2000" dirty="0" err="1"/>
              <a:t>adds</a:t>
            </a:r>
            <a:r>
              <a:rPr lang="fr-FR" sz="2000" dirty="0"/>
              <a:t> the Key in the device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 err="1"/>
              <a:t>Keys</a:t>
            </a:r>
            <a:r>
              <a:rPr lang="fr-FR" sz="2000" dirty="0"/>
              <a:t> are </a:t>
            </a:r>
            <a:r>
              <a:rPr lang="fr-FR" sz="2000" dirty="0" err="1"/>
              <a:t>shared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device </a:t>
            </a:r>
            <a:r>
              <a:rPr lang="fr-FR" sz="2000" dirty="0" err="1"/>
              <a:t>owner</a:t>
            </a:r>
            <a:r>
              <a:rPr lang="fr-FR" sz="2000" dirty="0"/>
              <a:t>: </a:t>
            </a:r>
          </a:p>
          <a:p>
            <a:pPr marL="645750" lvl="6" indent="-285750">
              <a:buFont typeface="Arial" panose="020B0604020202020204" pitchFamily="34" charset="0"/>
              <a:buChar char="•"/>
            </a:pPr>
            <a:r>
              <a:rPr lang="fr-FR" dirty="0"/>
              <a:t>Written in the back of the device</a:t>
            </a:r>
          </a:p>
          <a:p>
            <a:pPr marL="645750" lvl="6" indent="-285750">
              <a:buFont typeface="Arial" panose="020B0604020202020204" pitchFamily="34" charset="0"/>
              <a:buChar char="•"/>
            </a:pPr>
            <a:r>
              <a:rPr lang="fr-FR" dirty="0"/>
              <a:t>By files, mails etc.. </a:t>
            </a:r>
          </a:p>
          <a:p>
            <a:pPr marL="285750" lvl="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lvl="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The Keys </a:t>
            </a:r>
            <a:r>
              <a:rPr lang="fr-FR" sz="2000" dirty="0" err="1"/>
              <a:t>then</a:t>
            </a:r>
            <a:r>
              <a:rPr lang="fr-FR" sz="2000" dirty="0"/>
              <a:t> have to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shared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the Network </a:t>
            </a:r>
            <a:r>
              <a:rPr lang="fr-FR" sz="2000" dirty="0" err="1"/>
              <a:t>Operator</a:t>
            </a:r>
            <a:r>
              <a:rPr lang="fr-FR" sz="2000" dirty="0"/>
              <a:t>, </a:t>
            </a:r>
            <a:r>
              <a:rPr lang="fr-FR" sz="2000" dirty="0" err="1"/>
              <a:t>Join</a:t>
            </a:r>
            <a:r>
              <a:rPr lang="fr-FR" sz="2000" dirty="0"/>
              <a:t> Server </a:t>
            </a:r>
            <a:r>
              <a:rPr lang="fr-FR" sz="2000" dirty="0" err="1"/>
              <a:t>operator</a:t>
            </a:r>
            <a:r>
              <a:rPr lang="fr-FR" sz="2000" dirty="0"/>
              <a:t>, App server </a:t>
            </a:r>
            <a:r>
              <a:rPr lang="fr-FR" sz="2000" dirty="0" err="1"/>
              <a:t>operator</a:t>
            </a:r>
            <a:r>
              <a:rPr lang="fr-FR" sz="2000" dirty="0"/>
              <a:t>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992" y="1992630"/>
            <a:ext cx="12287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505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277250" y="-42968"/>
            <a:ext cx="71952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800" dirty="0" err="1"/>
              <a:t>Looking</a:t>
            </a:r>
            <a:r>
              <a:rPr lang="fr-FR" sz="2800" dirty="0"/>
              <a:t> at : DNSSEC, DANE, </a:t>
            </a:r>
            <a:r>
              <a:rPr lang="fr-FR" sz="2800" dirty="0" err="1"/>
              <a:t>DoT</a:t>
            </a:r>
            <a:r>
              <a:rPr lang="fr-FR" sz="2800" dirty="0"/>
              <a:t> </a:t>
            </a:r>
            <a:endParaRPr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26</a:t>
            </a:fld>
            <a:endParaRPr lang="fr-FR" dirty="0"/>
          </a:p>
        </p:txBody>
      </p:sp>
      <p:pic>
        <p:nvPicPr>
          <p:cNvPr id="21" name="Picture 10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77"/>
          <a:stretch/>
        </p:blipFill>
        <p:spPr>
          <a:xfrm>
            <a:off x="3212079" y="2880369"/>
            <a:ext cx="352534" cy="58673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52" y="2601212"/>
            <a:ext cx="775535" cy="8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541" y="1538425"/>
            <a:ext cx="400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3011141" y="1299142"/>
            <a:ext cx="7457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DNS as PKI</a:t>
            </a:r>
          </a:p>
        </p:txBody>
      </p:sp>
      <p:cxnSp>
        <p:nvCxnSpPr>
          <p:cNvPr id="3" name="Connecteur en angle 2"/>
          <p:cNvCxnSpPr>
            <a:endCxn id="13" idx="1"/>
          </p:cNvCxnSpPr>
          <p:nvPr/>
        </p:nvCxnSpPr>
        <p:spPr>
          <a:xfrm flipV="1">
            <a:off x="1333500" y="1824175"/>
            <a:ext cx="1830041" cy="1349559"/>
          </a:xfrm>
          <a:prstGeom prst="bentConnector3">
            <a:avLst/>
          </a:prstGeom>
          <a:ln w="2540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292" y="2822128"/>
            <a:ext cx="783735" cy="7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890" y="2822128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avec flèche 8"/>
          <p:cNvCxnSpPr>
            <a:endCxn id="19" idx="0"/>
          </p:cNvCxnSpPr>
          <p:nvPr/>
        </p:nvCxnSpPr>
        <p:spPr>
          <a:xfrm>
            <a:off x="5471159" y="1824175"/>
            <a:ext cx="1" cy="997953"/>
          </a:xfrm>
          <a:prstGeom prst="straightConnector1">
            <a:avLst/>
          </a:prstGeom>
          <a:ln w="2540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en angle 30"/>
          <p:cNvCxnSpPr>
            <a:stCxn id="13" idx="3"/>
            <a:endCxn id="26" idx="0"/>
          </p:cNvCxnSpPr>
          <p:nvPr/>
        </p:nvCxnSpPr>
        <p:spPr>
          <a:xfrm>
            <a:off x="3563591" y="1824175"/>
            <a:ext cx="3871624" cy="997953"/>
          </a:xfrm>
          <a:prstGeom prst="bentConnector2">
            <a:avLst/>
          </a:prstGeom>
          <a:ln w="25400">
            <a:solidFill>
              <a:schemeClr val="accent6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65" y="2460415"/>
            <a:ext cx="247086" cy="22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398" y="2635684"/>
            <a:ext cx="247086" cy="22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ZoneTexte 37"/>
          <p:cNvSpPr txBox="1"/>
          <p:nvPr/>
        </p:nvSpPr>
        <p:spPr>
          <a:xfrm>
            <a:off x="587783" y="3525340"/>
            <a:ext cx="8354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Manufacturer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075863" y="3525340"/>
            <a:ext cx="9412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Network Server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151568" y="3463222"/>
            <a:ext cx="7344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App Server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85" y="2419226"/>
            <a:ext cx="387080" cy="36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525" y="2506008"/>
            <a:ext cx="387080" cy="36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404" y="2852170"/>
            <a:ext cx="387080" cy="36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772" y="3239521"/>
            <a:ext cx="247086" cy="22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40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Afnic’s</a:t>
            </a:r>
            <a:r>
              <a:rPr lang="fr-FR" dirty="0"/>
              <a:t> </a:t>
            </a:r>
            <a:r>
              <a:rPr lang="fr-FR" dirty="0" err="1"/>
              <a:t>past</a:t>
            </a:r>
            <a:r>
              <a:rPr lang="fr-FR" dirty="0"/>
              <a:t> </a:t>
            </a:r>
            <a:r>
              <a:rPr lang="fr-FR" dirty="0" err="1"/>
              <a:t>IoT</a:t>
            </a:r>
            <a:r>
              <a:rPr lang="fr-FR" dirty="0"/>
              <a:t> </a:t>
            </a:r>
            <a:r>
              <a:rPr lang="fr-FR" dirty="0" err="1"/>
              <a:t>activities</a:t>
            </a:r>
            <a:endParaRPr dirty="0">
              <a:solidFill>
                <a:srgbClr val="41B6E6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277250" y="-122102"/>
            <a:ext cx="71952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dirty="0" err="1"/>
              <a:t>Examples</a:t>
            </a:r>
            <a:r>
              <a:rPr lang="fr-FR" dirty="0"/>
              <a:t> of </a:t>
            </a:r>
            <a:r>
              <a:rPr lang="fr-FR" dirty="0" err="1"/>
              <a:t>SDOs</a:t>
            </a:r>
            <a:r>
              <a:rPr lang="fr-FR" dirty="0"/>
              <a:t> and respective </a:t>
            </a:r>
            <a:r>
              <a:rPr lang="fr-FR" dirty="0" err="1"/>
              <a:t>naming</a:t>
            </a:r>
            <a:r>
              <a:rPr lang="fr-FR" dirty="0"/>
              <a:t> services</a:t>
            </a:r>
            <a:endParaRPr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</a:t>
            </a:fld>
            <a:endParaRPr lang="fr-FR" dirty="0"/>
          </a:p>
        </p:txBody>
      </p:sp>
      <p:graphicFrame>
        <p:nvGraphicFramePr>
          <p:cNvPr id="74" name="Tableau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808732"/>
              </p:ext>
            </p:extLst>
          </p:nvPr>
        </p:nvGraphicFramePr>
        <p:xfrm>
          <a:off x="1009576" y="1493518"/>
          <a:ext cx="7776864" cy="2851020"/>
        </p:xfrm>
        <a:graphic>
          <a:graphicData uri="http://schemas.openxmlformats.org/drawingml/2006/table">
            <a:tbl>
              <a:tblPr firstRow="1" bandRow="1"/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020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dirty="0"/>
                        <a:t>Identification Schema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10263D"/>
                      </a:solidFill>
                    </a:lnT>
                    <a:lnB w="25400" cmpd="sng">
                      <a:solidFill>
                        <a:srgbClr val="10263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7D3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dirty="0"/>
                        <a:t>SDO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10263D"/>
                      </a:solidFill>
                    </a:lnT>
                    <a:lnB w="25400" cmpd="sng">
                      <a:solidFill>
                        <a:srgbClr val="10263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7D3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noProof="0" dirty="0"/>
                        <a:t>Naming</a:t>
                      </a:r>
                      <a:r>
                        <a:rPr lang="fr-FR" dirty="0"/>
                        <a:t> Service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10263D"/>
                      </a:solidFill>
                    </a:lnT>
                    <a:lnB w="25400" cmpd="sng">
                      <a:solidFill>
                        <a:srgbClr val="10263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7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20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URI (</a:t>
                      </a:r>
                      <a:r>
                        <a:rPr lang="fr-FR" dirty="0" err="1"/>
                        <a:t>e.g</a:t>
                      </a:r>
                      <a:r>
                        <a:rPr lang="fr-FR" dirty="0"/>
                        <a:t>.</a:t>
                      </a:r>
                      <a:r>
                        <a:rPr lang="fr-FR" baseline="0" dirty="0"/>
                        <a:t> Domain </a:t>
                      </a:r>
                      <a:r>
                        <a:rPr lang="en-US" baseline="0" noProof="0" dirty="0"/>
                        <a:t>names</a:t>
                      </a:r>
                      <a:r>
                        <a:rPr lang="fr-FR" baseline="0" dirty="0"/>
                        <a:t>)</a:t>
                      </a:r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10263D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263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dirty="0"/>
                        <a:t>IETF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10263D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263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dirty="0"/>
                        <a:t>DNS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10263D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263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20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dirty="0"/>
                        <a:t>EPC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dirty="0"/>
                        <a:t>GS1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dirty="0"/>
                        <a:t>ONS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20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dirty="0"/>
                        <a:t>OID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263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dirty="0"/>
                        <a:t>ITU and ISO/IEC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263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dirty="0"/>
                        <a:t>ORS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263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20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dirty="0"/>
                        <a:t>DOI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10263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dirty="0"/>
                        <a:t>ISO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10263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dirty="0" err="1"/>
                        <a:t>Handle</a:t>
                      </a:r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10263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705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277250" y="-122102"/>
            <a:ext cx="71952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dirty="0"/>
              <a:t>DNS in the bar code/RF-ID domain</a:t>
            </a:r>
            <a:endParaRPr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5</a:t>
            </a:fld>
            <a:endParaRPr lang="fr-F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90" y="1357786"/>
            <a:ext cx="7085181" cy="322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645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/>
              <a:t>LoRa</a:t>
            </a:r>
            <a:r>
              <a:rPr lang="fr-FR" dirty="0"/>
              <a:t> introduction</a:t>
            </a:r>
            <a:endParaRPr dirty="0">
              <a:solidFill>
                <a:srgbClr val="41B6E6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9230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277250" y="40852"/>
            <a:ext cx="71952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dirty="0" err="1"/>
              <a:t>IoT</a:t>
            </a:r>
            <a:r>
              <a:rPr lang="fr-FR" dirty="0"/>
              <a:t> segment </a:t>
            </a:r>
            <a:r>
              <a:rPr lang="fr-FR" dirty="0" err="1"/>
              <a:t>trade-offs</a:t>
            </a:r>
            <a:endParaRPr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7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840" y="1050077"/>
            <a:ext cx="6258560" cy="3257764"/>
          </a:xfrm>
          <a:prstGeom prst="rect">
            <a:avLst/>
          </a:prstGeom>
        </p:spPr>
      </p:pic>
      <p:sp>
        <p:nvSpPr>
          <p:cNvPr id="6" name="CustomShape 4"/>
          <p:cNvSpPr/>
          <p:nvPr/>
        </p:nvSpPr>
        <p:spPr>
          <a:xfrm>
            <a:off x="3870959" y="4544925"/>
            <a:ext cx="1408901" cy="301395"/>
          </a:xfrm>
          <a:prstGeom prst="rect">
            <a:avLst/>
          </a:prstGeom>
          <a:solidFill>
            <a:schemeClr val="bg1">
              <a:lumMod val="95000"/>
              <a:alpha val="97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 eaLnBrk="1" hangingPunct="1">
              <a:defRPr/>
            </a:pPr>
            <a:r>
              <a:rPr lang="en-US" sz="1200" b="1" spc="-1" dirty="0">
                <a:uFill>
                  <a:solidFill>
                    <a:srgbClr val="FFFFFF"/>
                  </a:solidFill>
                </a:uFill>
                <a:latin typeface="Apple Chancery"/>
                <a:ea typeface="ＭＳ Ｐゴシック"/>
                <a:cs typeface="Apple Chancery"/>
              </a:rPr>
              <a:t>Source : Semtech</a:t>
            </a:r>
            <a:endParaRPr lang="en-US" sz="1200" b="1" spc="-1" dirty="0">
              <a:uFill>
                <a:solidFill>
                  <a:srgbClr val="FFFFFF"/>
                </a:solidFill>
              </a:u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847472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277250" y="113276"/>
            <a:ext cx="71952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dirty="0"/>
              <a:t>LoRa network </a:t>
            </a:r>
            <a:r>
              <a:rPr lang="fr-FR" dirty="0" err="1"/>
              <a:t>advantages</a:t>
            </a:r>
            <a:endParaRPr sz="2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8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251" y="1264401"/>
            <a:ext cx="7195200" cy="3266959"/>
          </a:xfrm>
          <a:prstGeom prst="rect">
            <a:avLst/>
          </a:prstGeom>
        </p:spPr>
      </p:pic>
      <p:sp>
        <p:nvSpPr>
          <p:cNvPr id="6" name="CustomShape 4"/>
          <p:cNvSpPr/>
          <p:nvPr/>
        </p:nvSpPr>
        <p:spPr>
          <a:xfrm>
            <a:off x="4368799" y="4500880"/>
            <a:ext cx="1327621" cy="406400"/>
          </a:xfrm>
          <a:prstGeom prst="rect">
            <a:avLst/>
          </a:prstGeom>
          <a:solidFill>
            <a:schemeClr val="bg1">
              <a:lumMod val="95000"/>
              <a:alpha val="97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 eaLnBrk="1" hangingPunct="1">
              <a:defRPr/>
            </a:pPr>
            <a:r>
              <a:rPr lang="en-US" sz="1200" b="1" spc="-1" dirty="0">
                <a:uFill>
                  <a:solidFill>
                    <a:srgbClr val="FFFFFF"/>
                  </a:solidFill>
                </a:uFill>
                <a:latin typeface="Apple Chancery"/>
                <a:ea typeface="ＭＳ Ｐゴシック"/>
                <a:cs typeface="Apple Chancery"/>
              </a:rPr>
              <a:t>Source : Semtech</a:t>
            </a:r>
            <a:endParaRPr lang="en-US" sz="1200" b="1" spc="-1" dirty="0">
              <a:uFill>
                <a:solidFill>
                  <a:srgbClr val="FFFFFF"/>
                </a:solidFill>
              </a:u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516944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277250" y="103116"/>
            <a:ext cx="71952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dirty="0"/>
              <a:t>LoRa network topology</a:t>
            </a:r>
            <a:endParaRPr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9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350285" y="1426921"/>
            <a:ext cx="7922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End-devices</a:t>
            </a: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737" y="1883764"/>
            <a:ext cx="493223" cy="326459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44" y="2864627"/>
            <a:ext cx="493223" cy="326459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737" y="3867361"/>
            <a:ext cx="493223" cy="326459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916" y="2332532"/>
            <a:ext cx="1328407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2328423" y="3553357"/>
            <a:ext cx="7825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Sub-GHz RF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646" y="2699651"/>
            <a:ext cx="744467" cy="6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699" y="2645892"/>
            <a:ext cx="905902" cy="86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3310763" y="1430434"/>
            <a:ext cx="667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Gateways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776360" y="1445334"/>
            <a:ext cx="9412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Network Server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392548" y="1368879"/>
            <a:ext cx="984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Application/Join</a:t>
            </a:r>
          </a:p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        Server</a:t>
            </a:r>
          </a:p>
        </p:txBody>
      </p:sp>
      <p:sp>
        <p:nvSpPr>
          <p:cNvPr id="2" name="Double flèche horizontale 1"/>
          <p:cNvSpPr/>
          <p:nvPr/>
        </p:nvSpPr>
        <p:spPr>
          <a:xfrm rot="2076121">
            <a:off x="3955290" y="2330476"/>
            <a:ext cx="765213" cy="192611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uble flèche horizontale 19"/>
          <p:cNvSpPr/>
          <p:nvPr/>
        </p:nvSpPr>
        <p:spPr>
          <a:xfrm>
            <a:off x="3942302" y="2998475"/>
            <a:ext cx="765213" cy="192611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uble flèche horizontale 20"/>
          <p:cNvSpPr/>
          <p:nvPr/>
        </p:nvSpPr>
        <p:spPr>
          <a:xfrm rot="19579750">
            <a:off x="3967302" y="3600812"/>
            <a:ext cx="765213" cy="192611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uble flèche horizontale 21"/>
          <p:cNvSpPr/>
          <p:nvPr/>
        </p:nvSpPr>
        <p:spPr>
          <a:xfrm>
            <a:off x="5827909" y="2983603"/>
            <a:ext cx="765213" cy="192611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546" y="1802033"/>
            <a:ext cx="744467" cy="6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326" y="3631659"/>
            <a:ext cx="744467" cy="6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Double flèche horizontale 24"/>
          <p:cNvSpPr/>
          <p:nvPr/>
        </p:nvSpPr>
        <p:spPr>
          <a:xfrm rot="2076121">
            <a:off x="5827909" y="3509533"/>
            <a:ext cx="765213" cy="192611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uble flèche horizontale 25"/>
          <p:cNvSpPr/>
          <p:nvPr/>
        </p:nvSpPr>
        <p:spPr>
          <a:xfrm rot="19579750">
            <a:off x="5817115" y="2476047"/>
            <a:ext cx="765213" cy="192611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ZoneTexte 26"/>
          <p:cNvSpPr txBox="1"/>
          <p:nvPr/>
        </p:nvSpPr>
        <p:spPr>
          <a:xfrm>
            <a:off x="4241043" y="3902381"/>
            <a:ext cx="2824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058496" y="3881670"/>
            <a:ext cx="2824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212" y="2419242"/>
            <a:ext cx="531065" cy="12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023255"/>
      </p:ext>
    </p:extLst>
  </p:cSld>
  <p:clrMapOvr>
    <a:masterClrMapping/>
  </p:clrMapOvr>
</p:sld>
</file>

<file path=ppt/theme/theme1.xml><?xml version="1.0" encoding="utf-8"?>
<a:theme xmlns:a="http://schemas.openxmlformats.org/drawingml/2006/main" name="AFNIC">
  <a:themeElements>
    <a:clrScheme name="Personnalisée 4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6F4FA"/>
      </a:accent1>
      <a:accent2>
        <a:srgbClr val="212121"/>
      </a:accent2>
      <a:accent3>
        <a:srgbClr val="12294A"/>
      </a:accent3>
      <a:accent4>
        <a:srgbClr val="FF9E19"/>
      </a:accent4>
      <a:accent5>
        <a:srgbClr val="E6F4FA"/>
      </a:accent5>
      <a:accent6>
        <a:srgbClr val="40B5E5"/>
      </a:accent6>
      <a:hlink>
        <a:srgbClr val="EF4E97"/>
      </a:hlink>
      <a:folHlink>
        <a:srgbClr val="F9E5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45503</TotalTime>
  <Words>926</Words>
  <Application>Microsoft Macintosh PowerPoint</Application>
  <PresentationFormat>On-screen Show (16:9)</PresentationFormat>
  <Paragraphs>205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Apple Chancery</vt:lpstr>
      <vt:lpstr>Arial</vt:lpstr>
      <vt:lpstr>Arial Narrow</vt:lpstr>
      <vt:lpstr>Arial Rounded MT Bold</vt:lpstr>
      <vt:lpstr>Book Antiqua</vt:lpstr>
      <vt:lpstr>Calibri</vt:lpstr>
      <vt:lpstr>Century Gothic</vt:lpstr>
      <vt:lpstr>Georgia</vt:lpstr>
      <vt:lpstr>Times New Roman</vt:lpstr>
      <vt:lpstr>AFNIC</vt:lpstr>
      <vt:lpstr>DNS usage in LoRaWAN</vt:lpstr>
      <vt:lpstr>Overview</vt:lpstr>
      <vt:lpstr>Afnic’s past IoT activities</vt:lpstr>
      <vt:lpstr>Examples of SDOs and respective naming services</vt:lpstr>
      <vt:lpstr>DNS in the bar code/RF-ID domain</vt:lpstr>
      <vt:lpstr>LoRa introduction</vt:lpstr>
      <vt:lpstr>IoT segment trade-offs</vt:lpstr>
      <vt:lpstr>LoRa network advantages</vt:lpstr>
      <vt:lpstr>LoRa network topology</vt:lpstr>
      <vt:lpstr>Why LoRa-alliance chose DNS?</vt:lpstr>
      <vt:lpstr>DNS usage in LoRaWAN Specs</vt:lpstr>
      <vt:lpstr>Pre-provisioning needed  before OTAA</vt:lpstr>
      <vt:lpstr>OTAA via DNS for device ‘1’</vt:lpstr>
      <vt:lpstr>OTAA via DNS for device ‘2’</vt:lpstr>
      <vt:lpstr>Information in the device after  OTAA</vt:lpstr>
      <vt:lpstr>Passive roaming scenario  using DNS</vt:lpstr>
      <vt:lpstr>LoRa DNS tree </vt:lpstr>
      <vt:lpstr>Solving device manufacturer  issue using DNS </vt:lpstr>
      <vt:lpstr>Breaking the JoinEUI dependancy</vt:lpstr>
      <vt:lpstr>To use IP or not in IoT</vt:lpstr>
      <vt:lpstr>Issue - IPv6/UDP Header Size </vt:lpstr>
      <vt:lpstr>SCHC Context</vt:lpstr>
      <vt:lpstr>Resolving the context from  the DNS</vt:lpstr>
      <vt:lpstr>Issue : Shared Secret Key need to be  pre-provisioned manually</vt:lpstr>
      <vt:lpstr>Key distribution Challenges</vt:lpstr>
      <vt:lpstr>Looking at : DNSSEC, DANE, DoT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présentation sur deux lignes</dc:title>
  <dc:creator>virginie.navailles</dc:creator>
  <cp:lastModifiedBy>Sandoche BALAKRICHENAN</cp:lastModifiedBy>
  <cp:revision>466</cp:revision>
  <dcterms:modified xsi:type="dcterms:W3CDTF">2023-08-31T13:21:21Z</dcterms:modified>
</cp:coreProperties>
</file>